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5"/>
  </p:notesMasterIdLst>
  <p:handoutMasterIdLst>
    <p:handoutMasterId r:id="rId56"/>
  </p:handoutMasterIdLst>
  <p:sldIdLst>
    <p:sldId id="1779" r:id="rId7"/>
    <p:sldId id="1836" r:id="rId8"/>
    <p:sldId id="2032" r:id="rId9"/>
    <p:sldId id="1943" r:id="rId10"/>
    <p:sldId id="2035" r:id="rId11"/>
    <p:sldId id="2037" r:id="rId12"/>
    <p:sldId id="2033" r:id="rId13"/>
    <p:sldId id="2034" r:id="rId14"/>
    <p:sldId id="2044" r:id="rId15"/>
    <p:sldId id="2069" r:id="rId16"/>
    <p:sldId id="2068" r:id="rId17"/>
    <p:sldId id="2071" r:id="rId18"/>
    <p:sldId id="2070" r:id="rId19"/>
    <p:sldId id="2067" r:id="rId20"/>
    <p:sldId id="2036" r:id="rId21"/>
    <p:sldId id="2039" r:id="rId22"/>
    <p:sldId id="2072" r:id="rId23"/>
    <p:sldId id="2040" r:id="rId24"/>
    <p:sldId id="2073" r:id="rId25"/>
    <p:sldId id="2074" r:id="rId26"/>
    <p:sldId id="2042" r:id="rId27"/>
    <p:sldId id="2043" r:id="rId28"/>
    <p:sldId id="2075" r:id="rId29"/>
    <p:sldId id="2049" r:id="rId30"/>
    <p:sldId id="2045" r:id="rId31"/>
    <p:sldId id="2046" r:id="rId32"/>
    <p:sldId id="2051" r:id="rId33"/>
    <p:sldId id="2050" r:id="rId34"/>
    <p:sldId id="2052" r:id="rId35"/>
    <p:sldId id="2053" r:id="rId36"/>
    <p:sldId id="2054" r:id="rId37"/>
    <p:sldId id="2056" r:id="rId38"/>
    <p:sldId id="2048" r:id="rId39"/>
    <p:sldId id="2057" r:id="rId40"/>
    <p:sldId id="2058" r:id="rId41"/>
    <p:sldId id="2059" r:id="rId42"/>
    <p:sldId id="2076" r:id="rId43"/>
    <p:sldId id="2077" r:id="rId44"/>
    <p:sldId id="2060" r:id="rId45"/>
    <p:sldId id="2061" r:id="rId46"/>
    <p:sldId id="2064" r:id="rId47"/>
    <p:sldId id="2065" r:id="rId48"/>
    <p:sldId id="2078" r:id="rId49"/>
    <p:sldId id="2062" r:id="rId50"/>
    <p:sldId id="2063" r:id="rId51"/>
    <p:sldId id="2066" r:id="rId52"/>
    <p:sldId id="1873" r:id="rId53"/>
    <p:sldId id="680" r:id="rId54"/>
  </p:sldIdLst>
  <p:sldSz cx="12196763" cy="6858000"/>
  <p:notesSz cx="6805613" cy="9939338"/>
  <p:custDataLst>
    <p:tags r:id="rId5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默认节" id="{CBC260C0-2086-4543-A8E1-21ADC1923B74}">
          <p14:sldIdLst>
            <p14:sldId id="1779"/>
            <p14:sldId id="1836"/>
            <p14:sldId id="2032"/>
            <p14:sldId id="1943"/>
            <p14:sldId id="2035"/>
            <p14:sldId id="2037"/>
            <p14:sldId id="2033"/>
            <p14:sldId id="2034"/>
            <p14:sldId id="2044"/>
            <p14:sldId id="2069"/>
            <p14:sldId id="2068"/>
            <p14:sldId id="2071"/>
            <p14:sldId id="2070"/>
            <p14:sldId id="2067"/>
            <p14:sldId id="2036"/>
            <p14:sldId id="2039"/>
            <p14:sldId id="2072"/>
            <p14:sldId id="2040"/>
            <p14:sldId id="2073"/>
            <p14:sldId id="2074"/>
            <p14:sldId id="2042"/>
            <p14:sldId id="2043"/>
            <p14:sldId id="2075"/>
            <p14:sldId id="2049"/>
            <p14:sldId id="2045"/>
            <p14:sldId id="2046"/>
            <p14:sldId id="2051"/>
            <p14:sldId id="2050"/>
            <p14:sldId id="2052"/>
            <p14:sldId id="2053"/>
            <p14:sldId id="2054"/>
            <p14:sldId id="2056"/>
            <p14:sldId id="2048"/>
            <p14:sldId id="2057"/>
            <p14:sldId id="2058"/>
            <p14:sldId id="2059"/>
            <p14:sldId id="2076"/>
            <p14:sldId id="2077"/>
            <p14:sldId id="2060"/>
            <p14:sldId id="2061"/>
            <p14:sldId id="2064"/>
            <p14:sldId id="2065"/>
            <p14:sldId id="2078"/>
            <p14:sldId id="2062"/>
            <p14:sldId id="2063"/>
            <p14:sldId id="2066"/>
          </p14:sldIdLst>
        </p14:section>
        <p14:section name="无标题节" id="{779A22E3-C800-7941-B261-4E135DA6B964}">
          <p14:sldIdLst>
            <p14:sldId id="1873"/>
            <p14:sldId id="680"/>
          </p14:sldIdLst>
        </p14:section>
      </p14:sectionLst>
    </p:ex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gs" Target="tags/tag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NJVcsvQ30AQ&amp;t=369s" TargetMode="External"/><Relationship Id="rId2" Type="http://schemas.openxmlformats.org/officeDocument/2006/relationships/hyperlink" Target="https://www.youtube.com/watch?v=4HgShra-KnY" TargetMode="External"/><Relationship Id="rId1" Type="http://schemas.openxmlformats.org/officeDocument/2006/relationships/slideLayout" Target="../slideLayouts/slideLayout4.xml"/><Relationship Id="rId5" Type="http://schemas.openxmlformats.org/officeDocument/2006/relationships/hyperlink" Target="https://en.wikichip.org/wiki/tesla_(car_company)/fsd_chip" TargetMode="External"/><Relationship Id="rId4" Type="http://schemas.openxmlformats.org/officeDocument/2006/relationships/hyperlink" Target="https://www.nextbigfuture.com/2021/03/nvidia-drive-uses-1000-watts-but-tesla-hw3-fsd-chip-uses-36-watts.htm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26064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090552" y="5157192"/>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464"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64807" y="1556792"/>
            <a:ext cx="7561766" cy="295232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计算体系架构</a:t>
            </a:r>
            <a:endParaRPr lang="en-US" altLang="zh-CN" sz="9600" dirty="0">
              <a:solidFill>
                <a:schemeClr val="bg1"/>
              </a:solidFill>
              <a:latin typeface="Gill Sans MT" panose="020B0502020104020203" pitchFamily="34" charset="0"/>
            </a:endParaRPr>
          </a:p>
          <a:p>
            <a:r>
              <a:rPr lang="zh-CN" altLang="en-US" sz="9600" dirty="0">
                <a:solidFill>
                  <a:schemeClr val="bg1"/>
                </a:solidFill>
                <a:latin typeface="Gill Sans MT" panose="020B0502020104020203" pitchFamily="34" charset="0"/>
              </a:rPr>
              <a:t>黄金</a:t>
            </a:r>
            <a:r>
              <a:rPr lang="en-US" altLang="zh-CN" sz="9600" dirty="0">
                <a:solidFill>
                  <a:schemeClr val="bg1"/>
                </a:solidFill>
                <a:latin typeface="Gill Sans MT" panose="020B0502020104020203" pitchFamily="34" charset="0"/>
              </a:rPr>
              <a:t>10</a:t>
            </a:r>
            <a:r>
              <a:rPr lang="zh-CN" altLang="en-US" sz="9600" dirty="0">
                <a:solidFill>
                  <a:schemeClr val="bg1"/>
                </a:solidFill>
                <a:latin typeface="Gill Sans MT" panose="020B0502020104020203" pitchFamily="34" charset="0"/>
              </a:rPr>
              <a:t>年</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50632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6A7A0C-6741-064E-A72D-73431C735A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31011"/>
            <a:ext cx="12190342" cy="6889011"/>
          </a:xfrm>
          <a:prstGeom prst="rect">
            <a:avLst/>
          </a:prstGeom>
        </p:spPr>
      </p:pic>
    </p:spTree>
    <p:extLst>
      <p:ext uri="{BB962C8B-B14F-4D97-AF65-F5344CB8AC3E}">
        <p14:creationId xmlns:p14="http://schemas.microsoft.com/office/powerpoint/2010/main" val="14669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3" name="图片 2">
            <a:extLst>
              <a:ext uri="{FF2B5EF4-FFF2-40B4-BE49-F238E27FC236}">
                <a16:creationId xmlns:a16="http://schemas.microsoft.com/office/drawing/2014/main" id="{B43735F9-D906-0643-9063-3B985340DA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28"/>
          <a:stretch/>
        </p:blipFill>
        <p:spPr>
          <a:xfrm>
            <a:off x="4984396" y="1268760"/>
            <a:ext cx="6588732" cy="4992053"/>
          </a:xfrm>
          <a:prstGeom prst="rect">
            <a:avLst/>
          </a:prstGeom>
        </p:spPr>
      </p:pic>
      <p:pic>
        <p:nvPicPr>
          <p:cNvPr id="4" name="图片 3">
            <a:extLst>
              <a:ext uri="{FF2B5EF4-FFF2-40B4-BE49-F238E27FC236}">
                <a16:creationId xmlns:a16="http://schemas.microsoft.com/office/drawing/2014/main" id="{03182A05-F442-944F-BD35-17065E80D1F6}"/>
              </a:ext>
            </a:extLst>
          </p:cNvPr>
          <p:cNvPicPr>
            <a:picLocks noChangeAspect="1"/>
          </p:cNvPicPr>
          <p:nvPr/>
        </p:nvPicPr>
        <p:blipFill>
          <a:blip r:embed="rId3"/>
          <a:stretch>
            <a:fillRect/>
          </a:stretch>
        </p:blipFill>
        <p:spPr>
          <a:xfrm>
            <a:off x="675202" y="1844824"/>
            <a:ext cx="3694987" cy="3856223"/>
          </a:xfrm>
          <a:prstGeom prst="rect">
            <a:avLst/>
          </a:prstGeom>
        </p:spPr>
      </p:pic>
    </p:spTree>
    <p:extLst>
      <p:ext uri="{BB962C8B-B14F-4D97-AF65-F5344CB8AC3E}">
        <p14:creationId xmlns:p14="http://schemas.microsoft.com/office/powerpoint/2010/main" val="250366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10" name="图片 9">
            <a:extLst>
              <a:ext uri="{FF2B5EF4-FFF2-40B4-BE49-F238E27FC236}">
                <a16:creationId xmlns:a16="http://schemas.microsoft.com/office/drawing/2014/main" id="{24130FFF-A609-4A42-BDA1-EBE3412FF265}"/>
              </a:ext>
            </a:extLst>
          </p:cNvPr>
          <p:cNvPicPr>
            <a:picLocks noChangeAspect="1"/>
          </p:cNvPicPr>
          <p:nvPr/>
        </p:nvPicPr>
        <p:blipFill>
          <a:blip r:embed="rId2"/>
          <a:stretch>
            <a:fillRect/>
          </a:stretch>
        </p:blipFill>
        <p:spPr>
          <a:xfrm>
            <a:off x="985813" y="1877033"/>
            <a:ext cx="3694987" cy="3856223"/>
          </a:xfrm>
          <a:prstGeom prst="rect">
            <a:avLst/>
          </a:prstGeom>
        </p:spPr>
      </p:pic>
      <p:pic>
        <p:nvPicPr>
          <p:cNvPr id="3" name="图片 2">
            <a:extLst>
              <a:ext uri="{FF2B5EF4-FFF2-40B4-BE49-F238E27FC236}">
                <a16:creationId xmlns:a16="http://schemas.microsoft.com/office/drawing/2014/main" id="{25CC5DC4-789E-884D-BC25-18628436B3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8341" y="1879534"/>
            <a:ext cx="5328592" cy="3895305"/>
          </a:xfrm>
          <a:prstGeom prst="rect">
            <a:avLst/>
          </a:prstGeom>
        </p:spPr>
      </p:pic>
    </p:spTree>
    <p:extLst>
      <p:ext uri="{BB962C8B-B14F-4D97-AF65-F5344CB8AC3E}">
        <p14:creationId xmlns:p14="http://schemas.microsoft.com/office/powerpoint/2010/main" val="293470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B117-63CA-D541-B0CD-D464A3CACB10}"/>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endParaRPr kumimoji="1" lang="zh-CN" altLang="en-US" dirty="0"/>
          </a:p>
        </p:txBody>
      </p:sp>
      <p:pic>
        <p:nvPicPr>
          <p:cNvPr id="6" name="图片 5">
            <a:extLst>
              <a:ext uri="{FF2B5EF4-FFF2-40B4-BE49-F238E27FC236}">
                <a16:creationId xmlns:a16="http://schemas.microsoft.com/office/drawing/2014/main" id="{23C03EFF-8B2C-BF49-B3CE-F2DABAFF93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7764" y="1422840"/>
            <a:ext cx="7488832" cy="4671159"/>
          </a:xfrm>
          <a:prstGeom prst="rect">
            <a:avLst/>
          </a:prstGeom>
        </p:spPr>
      </p:pic>
    </p:spTree>
    <p:extLst>
      <p:ext uri="{BB962C8B-B14F-4D97-AF65-F5344CB8AC3E}">
        <p14:creationId xmlns:p14="http://schemas.microsoft.com/office/powerpoint/2010/main" val="2577168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计算体系</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迎来异构</a:t>
            </a:r>
          </a:p>
        </p:txBody>
      </p:sp>
    </p:spTree>
    <p:extLst>
      <p:ext uri="{BB962C8B-B14F-4D97-AF65-F5344CB8AC3E}">
        <p14:creationId xmlns:p14="http://schemas.microsoft.com/office/powerpoint/2010/main" val="37338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7A8AD2-FFF9-4E4D-8FE4-0CCE7627F9AD}"/>
              </a:ext>
            </a:extLst>
          </p:cNvPr>
          <p:cNvSpPr>
            <a:spLocks noGrp="1"/>
          </p:cNvSpPr>
          <p:nvPr>
            <p:ph type="title"/>
          </p:nvPr>
        </p:nvSpPr>
        <p:spPr/>
        <p:txBody>
          <a:bodyPr/>
          <a:lstStyle/>
          <a:p>
            <a:r>
              <a:rPr lang="zh-CN" altLang="en-US" dirty="0"/>
              <a:t>异构计算的出现</a:t>
            </a:r>
          </a:p>
        </p:txBody>
      </p:sp>
      <p:sp>
        <p:nvSpPr>
          <p:cNvPr id="6" name="内容占位符 5">
            <a:extLst>
              <a:ext uri="{FF2B5EF4-FFF2-40B4-BE49-F238E27FC236}">
                <a16:creationId xmlns:a16="http://schemas.microsoft.com/office/drawing/2014/main" id="{4F23B22D-7CB2-244B-BE62-0343343846F4}"/>
              </a:ext>
            </a:extLst>
          </p:cNvPr>
          <p:cNvSpPr>
            <a:spLocks noGrp="1"/>
          </p:cNvSpPr>
          <p:nvPr>
            <p:ph sz="half" idx="1"/>
          </p:nvPr>
        </p:nvSpPr>
        <p:spPr/>
        <p:txBody>
          <a:bodyPr/>
          <a:lstStyle/>
          <a:p>
            <a:r>
              <a:rPr lang="zh-CN" altLang="en-US" dirty="0">
                <a:latin typeface="Gill Sans MT" panose="020B0502020104020203" pitchFamily="34" charset="0"/>
              </a:rPr>
              <a:t>目前主流计算机微处理器普遍采用冯</a:t>
            </a:r>
            <a:r>
              <a:rPr lang="en-US" altLang="zh-CN" dirty="0">
                <a:latin typeface="Gill Sans MT" panose="020B0502020104020203" pitchFamily="34" charset="0"/>
              </a:rPr>
              <a:t>•</a:t>
            </a:r>
            <a:r>
              <a:rPr lang="zh-CN" altLang="en-US" dirty="0">
                <a:latin typeface="Gill Sans MT" panose="020B0502020104020203" pitchFamily="34" charset="0"/>
              </a:rPr>
              <a:t>诺依曼结构，受半导体物理技术和功耗（</a:t>
            </a:r>
            <a:r>
              <a:rPr lang="en-US" altLang="zh-CN" dirty="0">
                <a:latin typeface="Gill Sans MT" panose="020B0502020104020203" pitchFamily="34" charset="0"/>
              </a:rPr>
              <a:t>CPU</a:t>
            </a:r>
            <a:r>
              <a:rPr lang="zh-CN" altLang="en-US" dirty="0">
                <a:latin typeface="Gill Sans MT" panose="020B0502020104020203" pitchFamily="34" charset="0"/>
              </a:rPr>
              <a:t>主频达到制造工艺的极限，随着主频提高，功耗上升）、计算效率的限制，微处理器运算速度的提高已经趋于缓慢，</a:t>
            </a:r>
            <a:r>
              <a:rPr lang="zh-CN" altLang="en-US" b="1" dirty="0">
                <a:latin typeface="Gill Sans MT" panose="020B0502020104020203" pitchFamily="34" charset="0"/>
              </a:rPr>
              <a:t>基于多核处理器或者集群计算机的并行计算技术逐渐成为提高计算机运算性能的主要手段。</a:t>
            </a:r>
          </a:p>
          <a:p>
            <a:r>
              <a:rPr lang="zh-CN" altLang="en-US" dirty="0">
                <a:latin typeface="Gill Sans MT" panose="020B0502020104020203" pitchFamily="34" charset="0"/>
              </a:rPr>
              <a:t>并行计算中的微处理器同样受冯</a:t>
            </a:r>
            <a:r>
              <a:rPr lang="en-US" altLang="zh-CN" dirty="0">
                <a:latin typeface="Gill Sans MT" panose="020B0502020104020203" pitchFamily="34" charset="0"/>
              </a:rPr>
              <a:t>•</a:t>
            </a:r>
            <a:r>
              <a:rPr lang="zh-CN" altLang="en-US" dirty="0">
                <a:latin typeface="Gill Sans MT" panose="020B0502020104020203" pitchFamily="34" charset="0"/>
              </a:rPr>
              <a:t>诺依曼瓶颈制约，在处理数据密集型计算时，计算速度和性价比不理想（深度学习计算领域，虽然</a:t>
            </a:r>
            <a:r>
              <a:rPr lang="en-US" altLang="zh-CN" dirty="0">
                <a:latin typeface="Gill Sans MT" panose="020B0502020104020203" pitchFamily="34" charset="0"/>
              </a:rPr>
              <a:t>NPU</a:t>
            </a:r>
            <a:r>
              <a:rPr lang="zh-CN" altLang="en-US" dirty="0">
                <a:latin typeface="Gill Sans MT" panose="020B0502020104020203" pitchFamily="34" charset="0"/>
              </a:rPr>
              <a:t>性能优于</a:t>
            </a:r>
            <a:r>
              <a:rPr lang="en-US" altLang="zh-CN" dirty="0">
                <a:latin typeface="Gill Sans MT" panose="020B0502020104020203" pitchFamily="34" charset="0"/>
              </a:rPr>
              <a:t>CPU</a:t>
            </a:r>
            <a:r>
              <a:rPr lang="zh-CN" altLang="en-US" dirty="0">
                <a:latin typeface="Gill Sans MT" panose="020B0502020104020203" pitchFamily="34" charset="0"/>
              </a:rPr>
              <a:t>，但</a:t>
            </a:r>
            <a:r>
              <a:rPr lang="en-US" altLang="zh-CN" dirty="0">
                <a:latin typeface="Gill Sans MT" panose="020B0502020104020203" pitchFamily="34" charset="0"/>
              </a:rPr>
              <a:t>NPU</a:t>
            </a:r>
            <a:r>
              <a:rPr lang="zh-CN" altLang="en-US" dirty="0">
                <a:latin typeface="Gill Sans MT" panose="020B0502020104020203" pitchFamily="34" charset="0"/>
              </a:rPr>
              <a:t>上层软件依然滞后），各大科研机构和芯片厂商都在探索基于异构计算 </a:t>
            </a:r>
            <a:r>
              <a:rPr lang="en-US" altLang="zh-CN" dirty="0">
                <a:latin typeface="Gill Sans MT" panose="020B0502020104020203" pitchFamily="34" charset="0"/>
              </a:rPr>
              <a:t>AI</a:t>
            </a:r>
            <a:r>
              <a:rPr lang="zh-CN" altLang="en-US" dirty="0">
                <a:latin typeface="Gill Sans MT" panose="020B0502020104020203" pitchFamily="34" charset="0"/>
              </a:rPr>
              <a:t> 芯片，希望 </a:t>
            </a:r>
            <a:r>
              <a:rPr lang="en-US" altLang="zh-CN" dirty="0">
                <a:latin typeface="Gill Sans MT" panose="020B0502020104020203" pitchFamily="34" charset="0"/>
              </a:rPr>
              <a:t>NPU</a:t>
            </a:r>
            <a:r>
              <a:rPr lang="zh-CN" altLang="en-US" dirty="0">
                <a:latin typeface="Gill Sans MT" panose="020B0502020104020203" pitchFamily="34" charset="0"/>
              </a:rPr>
              <a:t> 未来像 </a:t>
            </a:r>
            <a:r>
              <a:rPr lang="en-US" altLang="zh-CN" dirty="0">
                <a:latin typeface="Gill Sans MT" panose="020B0502020104020203" pitchFamily="34" charset="0"/>
              </a:rPr>
              <a:t>GPU</a:t>
            </a:r>
            <a:r>
              <a:rPr lang="zh-CN" altLang="en-US" dirty="0">
                <a:latin typeface="Gill Sans MT" panose="020B0502020104020203" pitchFamily="34" charset="0"/>
              </a:rPr>
              <a:t> 一样成为计算机体系的标配。</a:t>
            </a:r>
            <a:endParaRPr lang="en-US" altLang="zh-CN" dirty="0">
              <a:latin typeface="Gill Sans MT" panose="020B0502020104020203" pitchFamily="34" charset="0"/>
            </a:endParaRPr>
          </a:p>
          <a:p>
            <a:r>
              <a:rPr lang="zh-CN" altLang="en-US" b="1" dirty="0">
                <a:latin typeface="Gill Sans MT" panose="020B0502020104020203" pitchFamily="34" charset="0"/>
              </a:rPr>
              <a:t>由于系统功耗限制、欠缺和芯片结构匹配的上层基础软件，想要在</a:t>
            </a:r>
            <a:r>
              <a:rPr lang="en-US" altLang="zh-CN" b="1" dirty="0">
                <a:latin typeface="Gill Sans MT" panose="020B0502020104020203" pitchFamily="34" charset="0"/>
              </a:rPr>
              <a:t>HPC</a:t>
            </a:r>
            <a:r>
              <a:rPr lang="zh-CN" altLang="en-US" b="1" dirty="0">
                <a:latin typeface="Gill Sans MT" panose="020B0502020104020203" pitchFamily="34" charset="0"/>
              </a:rPr>
              <a:t>中发挥</a:t>
            </a:r>
            <a:r>
              <a:rPr lang="en-US" altLang="zh-CN" b="1" dirty="0">
                <a:latin typeface="Gill Sans MT" panose="020B0502020104020203" pitchFamily="34" charset="0"/>
              </a:rPr>
              <a:t>AI</a:t>
            </a:r>
            <a:r>
              <a:rPr lang="zh-CN" altLang="en-US" b="1" dirty="0">
                <a:latin typeface="Gill Sans MT" panose="020B0502020104020203" pitchFamily="34" charset="0"/>
              </a:rPr>
              <a:t>芯片计算效率优势，只有在异构计算模式下采用新的计算原理、开发高性能算法和大规模并行基础软件。</a:t>
            </a:r>
          </a:p>
        </p:txBody>
      </p:sp>
    </p:spTree>
    <p:extLst>
      <p:ext uri="{BB962C8B-B14F-4D97-AF65-F5344CB8AC3E}">
        <p14:creationId xmlns:p14="http://schemas.microsoft.com/office/powerpoint/2010/main" val="252780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r>
              <a:rPr lang="zh-CN" altLang="en-US" dirty="0"/>
              <a:t> 与 </a:t>
            </a:r>
            <a:r>
              <a:rPr lang="en-US" altLang="zh-CN" dirty="0"/>
              <a:t>GPU</a:t>
            </a:r>
            <a:r>
              <a:rPr lang="zh-CN" altLang="en-US" dirty="0"/>
              <a:t> 的异构工作流程 </a:t>
            </a:r>
            <a:r>
              <a:rPr lang="en-US" altLang="zh-CN" dirty="0"/>
              <a:t>Workflow</a:t>
            </a:r>
            <a:endParaRPr lang="zh-CN" altLang="en-US" dirty="0"/>
          </a:p>
        </p:txBody>
      </p:sp>
      <p:sp>
        <p:nvSpPr>
          <p:cNvPr id="6" name="内容占位符 5">
            <a:extLst>
              <a:ext uri="{FF2B5EF4-FFF2-40B4-BE49-F238E27FC236}">
                <a16:creationId xmlns:a16="http://schemas.microsoft.com/office/drawing/2014/main" id="{6EE6148D-B72E-804F-98F1-7FC251FFBDF5}"/>
              </a:ext>
            </a:extLst>
          </p:cNvPr>
          <p:cNvSpPr>
            <a:spLocks noGrp="1"/>
          </p:cNvSpPr>
          <p:nvPr>
            <p:ph sz="half" idx="1"/>
          </p:nvPr>
        </p:nvSpPr>
        <p:spPr/>
        <p:txBody>
          <a:bodyPr/>
          <a:lstStyle/>
          <a:p>
            <a:r>
              <a:rPr lang="en-US" altLang="zh-CN" dirty="0"/>
              <a:t>CPU</a:t>
            </a:r>
            <a:r>
              <a:rPr lang="zh-CN" altLang="en-US" dirty="0"/>
              <a:t>把数据准备好，并保存在</a:t>
            </a:r>
            <a:r>
              <a:rPr lang="en-US" altLang="zh-CN" dirty="0"/>
              <a:t>CPU</a:t>
            </a:r>
            <a:r>
              <a:rPr lang="zh-CN" altLang="en-US" dirty="0"/>
              <a:t>内存中；</a:t>
            </a:r>
          </a:p>
          <a:p>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r>
              <a:rPr lang="zh-CN" altLang="en-US" dirty="0"/>
              <a:t>多个</a:t>
            </a:r>
            <a:r>
              <a:rPr lang="en-US" altLang="zh-CN" dirty="0"/>
              <a:t>GPU</a:t>
            </a:r>
            <a:r>
              <a:rPr lang="zh-CN" altLang="en-US" dirty="0"/>
              <a:t>内核并行执行，处理准备好的数据（图中的③处理）；</a:t>
            </a:r>
          </a:p>
          <a:p>
            <a:r>
              <a:rPr lang="zh-CN" altLang="en-US" dirty="0"/>
              <a:t>处理完成后，将处理结果复制回</a:t>
            </a:r>
            <a:r>
              <a:rPr lang="en-US" altLang="zh-CN" dirty="0"/>
              <a:t>CPU</a:t>
            </a:r>
            <a:r>
              <a:rPr lang="zh-CN" altLang="en-US" dirty="0"/>
              <a:t>内存（处理④）；</a:t>
            </a:r>
          </a:p>
          <a:p>
            <a:r>
              <a:rPr lang="en-US" altLang="zh-CN" dirty="0"/>
              <a:t>CPU</a:t>
            </a:r>
            <a:r>
              <a:rPr lang="zh-CN" altLang="en-US" dirty="0"/>
              <a:t>把</a:t>
            </a:r>
            <a:r>
              <a:rPr lang="en-US" altLang="zh-CN" dirty="0"/>
              <a:t>GPU</a:t>
            </a:r>
            <a:r>
              <a:rPr lang="zh-CN" altLang="en-US" dirty="0"/>
              <a:t>的结果进行后续处理。</a:t>
            </a:r>
          </a:p>
        </p:txBody>
      </p:sp>
      <p:pic>
        <p:nvPicPr>
          <p:cNvPr id="4" name="图片 3">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38141" y="4365104"/>
            <a:ext cx="3739691" cy="2004192"/>
          </a:xfrm>
          <a:prstGeom prst="rect">
            <a:avLst/>
          </a:prstGeom>
        </p:spPr>
      </p:pic>
    </p:spTree>
    <p:extLst>
      <p:ext uri="{BB962C8B-B14F-4D97-AF65-F5344CB8AC3E}">
        <p14:creationId xmlns:p14="http://schemas.microsoft.com/office/powerpoint/2010/main" val="480934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r>
              <a:rPr lang="zh-CN" altLang="en-US" dirty="0"/>
              <a:t> 与 </a:t>
            </a:r>
            <a:r>
              <a:rPr lang="en-US" altLang="zh-CN" dirty="0"/>
              <a:t>GPU</a:t>
            </a:r>
            <a:r>
              <a:rPr lang="zh-CN" altLang="en-US" dirty="0"/>
              <a:t> 的异构工作流程 </a:t>
            </a:r>
            <a:r>
              <a:rPr lang="en-US" altLang="zh-CN" dirty="0"/>
              <a:t>Workflow</a:t>
            </a:r>
            <a:endParaRPr lang="zh-CN" altLang="en-US" dirty="0"/>
          </a:p>
        </p:txBody>
      </p:sp>
      <p:pic>
        <p:nvPicPr>
          <p:cNvPr id="4" name="图片 3">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3885" y="1484784"/>
            <a:ext cx="8489310" cy="4549630"/>
          </a:xfrm>
          <a:prstGeom prst="rect">
            <a:avLst/>
          </a:prstGeom>
        </p:spPr>
      </p:pic>
    </p:spTree>
    <p:extLst>
      <p:ext uri="{BB962C8B-B14F-4D97-AF65-F5344CB8AC3E}">
        <p14:creationId xmlns:p14="http://schemas.microsoft.com/office/powerpoint/2010/main" val="128048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3BC-C7FD-3841-B92A-8AFCA4BB5A84}"/>
              </a:ext>
            </a:extLst>
          </p:cNvPr>
          <p:cNvSpPr>
            <a:spLocks noGrp="1"/>
          </p:cNvSpPr>
          <p:nvPr>
            <p:ph type="title"/>
          </p:nvPr>
        </p:nvSpPr>
        <p:spPr/>
        <p:txBody>
          <a:bodyPr/>
          <a:lstStyle/>
          <a:p>
            <a:r>
              <a:rPr lang="en-US" altLang="zh-CN" dirty="0"/>
              <a:t>AISC</a:t>
            </a:r>
            <a:endParaRPr kumimoji="1" lang="zh-CN" altLang="en-US" dirty="0"/>
          </a:p>
        </p:txBody>
      </p:sp>
      <p:sp>
        <p:nvSpPr>
          <p:cNvPr id="3" name="内容占位符 2">
            <a:extLst>
              <a:ext uri="{FF2B5EF4-FFF2-40B4-BE49-F238E27FC236}">
                <a16:creationId xmlns:a16="http://schemas.microsoft.com/office/drawing/2014/main" id="{CFF69C37-A7EC-634D-9E2F-51D43CA1AAF0}"/>
              </a:ext>
            </a:extLst>
          </p:cNvPr>
          <p:cNvSpPr>
            <a:spLocks noGrp="1"/>
          </p:cNvSpPr>
          <p:nvPr>
            <p:ph sz="half" idx="1"/>
          </p:nvPr>
        </p:nvSpPr>
        <p:spPr/>
        <p:txBody>
          <a:bodyPr/>
          <a:lstStyle/>
          <a:p>
            <a:pPr marL="0" indent="0">
              <a:buNone/>
            </a:pPr>
            <a:r>
              <a:rPr lang="zh-CN" altLang="en-US" dirty="0">
                <a:latin typeface="Gill Sans MT" panose="020B0502020104020203" pitchFamily="34" charset="0"/>
              </a:rPr>
              <a:t>通过驱动程序和</a:t>
            </a:r>
            <a:r>
              <a:rPr lang="en-US" altLang="zh-CN" dirty="0">
                <a:latin typeface="Gill Sans MT" panose="020B0502020104020203" pitchFamily="34" charset="0"/>
              </a:rPr>
              <a:t>CSR</a:t>
            </a:r>
            <a:r>
              <a:rPr lang="zh-CN" altLang="en-US" dirty="0">
                <a:latin typeface="Gill Sans MT" panose="020B0502020104020203" pitchFamily="34" charset="0"/>
              </a:rPr>
              <a:t>和可配置表项交互，以此来控制硬件运行。和</a:t>
            </a:r>
            <a:r>
              <a:rPr lang="en-US" altLang="zh-CN" dirty="0">
                <a:latin typeface="Gill Sans MT" panose="020B0502020104020203" pitchFamily="34" charset="0"/>
              </a:rPr>
              <a:t>GPU</a:t>
            </a:r>
            <a:r>
              <a:rPr lang="zh-CN" altLang="en-US" dirty="0">
                <a:latin typeface="Gill Sans MT" panose="020B0502020104020203" pitchFamily="34" charset="0"/>
              </a:rPr>
              <a:t>类似，</a:t>
            </a:r>
            <a:r>
              <a:rPr lang="en-US" altLang="zh-CN" dirty="0">
                <a:latin typeface="Gill Sans MT" panose="020B0502020104020203" pitchFamily="34" charset="0"/>
              </a:rPr>
              <a:t>ASIC</a:t>
            </a:r>
            <a:r>
              <a:rPr lang="zh-CN" altLang="en-US" dirty="0">
                <a:latin typeface="Gill Sans MT" panose="020B0502020104020203" pitchFamily="34" charset="0"/>
              </a:rPr>
              <a:t>的运行依然需要</a:t>
            </a:r>
            <a:r>
              <a:rPr lang="en-US" altLang="zh-CN" dirty="0">
                <a:latin typeface="Gill Sans MT" panose="020B0502020104020203" pitchFamily="34" charset="0"/>
              </a:rPr>
              <a:t>CPU</a:t>
            </a:r>
            <a:r>
              <a:rPr lang="zh-CN" altLang="en-US" dirty="0">
                <a:latin typeface="Gill Sans MT" panose="020B0502020104020203" pitchFamily="34" charset="0"/>
              </a:rPr>
              <a:t>的参与：</a:t>
            </a:r>
            <a:endParaRPr lang="en-US" altLang="zh-CN" dirty="0">
              <a:latin typeface="Gill Sans MT" panose="020B0502020104020203" pitchFamily="34" charset="0"/>
            </a:endParaRPr>
          </a:p>
          <a:p>
            <a:pPr marL="0" indent="0">
              <a:buNone/>
            </a:pPr>
            <a:endParaRPr lang="zh-CN" altLang="en-US" dirty="0">
              <a:latin typeface="Gill Sans MT" panose="020B0502020104020203" pitchFamily="34" charset="0"/>
            </a:endParaRPr>
          </a:p>
          <a:p>
            <a:r>
              <a:rPr lang="zh-CN" altLang="en-US" b="1" dirty="0">
                <a:latin typeface="Gill Sans MT" panose="020B0502020104020203" pitchFamily="34" charset="0"/>
              </a:rPr>
              <a:t>数据输入：</a:t>
            </a:r>
            <a:r>
              <a:rPr lang="zh-CN" altLang="en-US" dirty="0">
                <a:latin typeface="Gill Sans MT" panose="020B0502020104020203" pitchFamily="34" charset="0"/>
              </a:rPr>
              <a:t>数据在内存准备好，</a:t>
            </a:r>
            <a:r>
              <a:rPr lang="en-US" altLang="zh-CN" dirty="0">
                <a:latin typeface="Gill Sans MT" panose="020B0502020104020203" pitchFamily="34" charset="0"/>
              </a:rPr>
              <a:t>CPU</a:t>
            </a:r>
            <a:r>
              <a:rPr lang="zh-CN" altLang="en-US" dirty="0">
                <a:latin typeface="Gill Sans MT" panose="020B0502020104020203" pitchFamily="34" charset="0"/>
              </a:rPr>
              <a:t>控制</a:t>
            </a:r>
            <a:r>
              <a:rPr lang="en-US" altLang="zh-CN" dirty="0">
                <a:latin typeface="Gill Sans MT" panose="020B0502020104020203" pitchFamily="34" charset="0"/>
              </a:rPr>
              <a:t>ASIC</a:t>
            </a:r>
            <a:r>
              <a:rPr lang="zh-CN" altLang="en-US" dirty="0">
                <a:latin typeface="Gill Sans MT" panose="020B0502020104020203" pitchFamily="34" charset="0"/>
              </a:rPr>
              <a:t>输入逻辑，把数据从内存搬到处理器；</a:t>
            </a:r>
          </a:p>
          <a:p>
            <a:r>
              <a:rPr lang="zh-CN" altLang="en-US" b="1" dirty="0">
                <a:latin typeface="Gill Sans MT" panose="020B0502020104020203" pitchFamily="34" charset="0"/>
              </a:rPr>
              <a:t>数据输出：</a:t>
            </a:r>
            <a:r>
              <a:rPr lang="en-US" altLang="zh-CN" dirty="0">
                <a:latin typeface="Gill Sans MT" panose="020B0502020104020203" pitchFamily="34" charset="0"/>
              </a:rPr>
              <a:t>CPU</a:t>
            </a:r>
            <a:r>
              <a:rPr lang="zh-CN" altLang="en-US" dirty="0">
                <a:latin typeface="Gill Sans MT" panose="020B0502020104020203" pitchFamily="34" charset="0"/>
              </a:rPr>
              <a:t>控制</a:t>
            </a:r>
            <a:r>
              <a:rPr lang="en-US" altLang="zh-CN" dirty="0">
                <a:latin typeface="Gill Sans MT" panose="020B0502020104020203" pitchFamily="34" charset="0"/>
              </a:rPr>
              <a:t>ASIC</a:t>
            </a:r>
            <a:r>
              <a:rPr lang="zh-CN" altLang="en-US" dirty="0">
                <a:latin typeface="Gill Sans MT" panose="020B0502020104020203" pitchFamily="34" charset="0"/>
              </a:rPr>
              <a:t>输出逻辑，把数据从处理器搬到内存，等待后续处理。</a:t>
            </a:r>
          </a:p>
          <a:p>
            <a:r>
              <a:rPr lang="zh-CN" altLang="en-US" b="1" dirty="0">
                <a:latin typeface="Gill Sans MT" panose="020B0502020104020203" pitchFamily="34" charset="0"/>
              </a:rPr>
              <a:t>运行控制：</a:t>
            </a:r>
            <a:r>
              <a:rPr lang="zh-CN" altLang="en-US" dirty="0">
                <a:latin typeface="Gill Sans MT" panose="020B0502020104020203" pitchFamily="34" charset="0"/>
              </a:rPr>
              <a:t>控制</a:t>
            </a:r>
            <a:r>
              <a:rPr lang="en-US" altLang="zh-CN" dirty="0">
                <a:latin typeface="Gill Sans MT" panose="020B0502020104020203" pitchFamily="34" charset="0"/>
              </a:rPr>
              <a:t>CSR</a:t>
            </a:r>
            <a:r>
              <a:rPr lang="zh-CN" altLang="en-US" dirty="0">
                <a:latin typeface="Gill Sans MT" panose="020B0502020104020203" pitchFamily="34" charset="0"/>
              </a:rPr>
              <a:t>、可配置表项、中断等；</a:t>
            </a:r>
          </a:p>
        </p:txBody>
      </p:sp>
    </p:spTree>
    <p:extLst>
      <p:ext uri="{BB962C8B-B14F-4D97-AF65-F5344CB8AC3E}">
        <p14:creationId xmlns:p14="http://schemas.microsoft.com/office/powerpoint/2010/main" val="28469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pic>
        <p:nvPicPr>
          <p:cNvPr id="7" name="内容占位符 6">
            <a:extLst>
              <a:ext uri="{FF2B5EF4-FFF2-40B4-BE49-F238E27FC236}">
                <a16:creationId xmlns:a16="http://schemas.microsoft.com/office/drawing/2014/main" id="{CAB50C62-34AA-014E-9BAD-C2222CC23B19}"/>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337741" y="1412776"/>
            <a:ext cx="6330006" cy="4401780"/>
          </a:xfrm>
        </p:spPr>
      </p:pic>
      <p:pic>
        <p:nvPicPr>
          <p:cNvPr id="8" name="内容占位符 6">
            <a:extLst>
              <a:ext uri="{FF2B5EF4-FFF2-40B4-BE49-F238E27FC236}">
                <a16:creationId xmlns:a16="http://schemas.microsoft.com/office/drawing/2014/main" id="{13887E0F-3CC2-584C-8232-DE4CEF6111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4"/>
          <a:stretch/>
        </p:blipFill>
        <p:spPr>
          <a:xfrm>
            <a:off x="6925586" y="1501924"/>
            <a:ext cx="4816961" cy="3943300"/>
          </a:xfrm>
          <a:prstGeom prst="rect">
            <a:avLst/>
          </a:prstGeom>
          <a:noFill/>
        </p:spPr>
      </p:pic>
      <p:sp>
        <p:nvSpPr>
          <p:cNvPr id="3" name="矩形 2">
            <a:extLst>
              <a:ext uri="{FF2B5EF4-FFF2-40B4-BE49-F238E27FC236}">
                <a16:creationId xmlns:a16="http://schemas.microsoft.com/office/drawing/2014/main" id="{C77F550A-8C95-5745-84BA-A5CAB706479F}"/>
              </a:ext>
            </a:extLst>
          </p:cNvPr>
          <p:cNvSpPr/>
          <p:nvPr/>
        </p:nvSpPr>
        <p:spPr>
          <a:xfrm>
            <a:off x="8186613" y="5445224"/>
            <a:ext cx="2550891" cy="369332"/>
          </a:xfrm>
          <a:prstGeom prst="rect">
            <a:avLst/>
          </a:prstGeom>
        </p:spPr>
        <p:txBody>
          <a:bodyPr wrap="none">
            <a:spAutoFit/>
          </a:bodyPr>
          <a:lstStyle/>
          <a:p>
            <a:r>
              <a:rPr lang="en-US" altLang="zh-CN" dirty="0">
                <a:solidFill>
                  <a:srgbClr val="374154"/>
                </a:solidFill>
                <a:latin typeface="Gill Sans MT" panose="020B0502020104020203" pitchFamily="34" charset="0"/>
                <a:ea typeface="+mj-ea"/>
              </a:rPr>
              <a:t>Google</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TPU</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Architecture</a:t>
            </a:r>
            <a:endParaRPr lang="zh-CN" altLang="en-US"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368306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计算体系架构的黄金</a:t>
            </a:r>
            <a:r>
              <a:rPr lang="en-US" altLang="zh-CN" sz="2400" dirty="0">
                <a:solidFill>
                  <a:srgbClr val="374154"/>
                </a:solidFill>
                <a:latin typeface="Gill Sans MT" panose="020B0502020104020203" pitchFamily="34" charset="0"/>
              </a:rPr>
              <a:t>10</a:t>
            </a:r>
            <a:r>
              <a:rPr lang="zh-CN" altLang="en-US" sz="2400" dirty="0">
                <a:solidFill>
                  <a:srgbClr val="374154"/>
                </a:solidFill>
                <a:latin typeface="Gill Sans MT" panose="020B0502020104020203" pitchFamily="34" charset="0"/>
              </a:rPr>
              <a:t>年</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pic>
        <p:nvPicPr>
          <p:cNvPr id="4" name="图片 3">
            <a:extLst>
              <a:ext uri="{FF2B5EF4-FFF2-40B4-BE49-F238E27FC236}">
                <a16:creationId xmlns:a16="http://schemas.microsoft.com/office/drawing/2014/main" id="{4B9EDD96-B1E3-084E-9A16-6B496489962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95950" y="1484784"/>
            <a:ext cx="8404862" cy="4352032"/>
          </a:xfrm>
          <a:prstGeom prst="rect">
            <a:avLst/>
          </a:prstGeom>
        </p:spPr>
      </p:pic>
    </p:spTree>
    <p:extLst>
      <p:ext uri="{BB962C8B-B14F-4D97-AF65-F5344CB8AC3E}">
        <p14:creationId xmlns:p14="http://schemas.microsoft.com/office/powerpoint/2010/main" val="109307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7BEBF5-6E7D-5847-8C28-EADBC11C73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1797" y="2492896"/>
            <a:ext cx="10268341" cy="3240360"/>
          </a:xfrm>
          <a:prstGeom prst="rect">
            <a:avLst/>
          </a:prstGeom>
        </p:spPr>
      </p:pic>
      <p:sp>
        <p:nvSpPr>
          <p:cNvPr id="2" name="标题 1">
            <a:extLst>
              <a:ext uri="{FF2B5EF4-FFF2-40B4-BE49-F238E27FC236}">
                <a16:creationId xmlns:a16="http://schemas.microsoft.com/office/drawing/2014/main" id="{820A2A09-BBE2-B843-82B8-B59FFB1A9B6E}"/>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从</a:t>
            </a:r>
            <a:r>
              <a:rPr lang="en-US" altLang="zh-CN" dirty="0">
                <a:latin typeface="Futura Medium" panose="020B0602020204020303" pitchFamily="34" charset="-79"/>
                <a:cs typeface="Futura Medium" panose="020B0602020204020303" pitchFamily="34" charset="-79"/>
              </a:rPr>
              <a:t>CPU</a:t>
            </a:r>
            <a:r>
              <a:rPr lang="zh-CN" altLang="en-US" dirty="0">
                <a:latin typeface="Futura Medium" panose="020B0602020204020303" pitchFamily="34" charset="-79"/>
                <a:cs typeface="Futura Medium" panose="020B0602020204020303" pitchFamily="34" charset="-79"/>
              </a:rPr>
              <a:t>到</a:t>
            </a:r>
            <a:r>
              <a:rPr lang="en-US" altLang="zh-CN" dirty="0">
                <a:latin typeface="Futura Medium" panose="020B0602020204020303" pitchFamily="34" charset="-79"/>
                <a:cs typeface="Futura Medium" panose="020B0602020204020303" pitchFamily="34" charset="-79"/>
              </a:rPr>
              <a:t>ASIC</a:t>
            </a:r>
            <a:r>
              <a:rPr lang="zh-CN" altLang="en-US" dirty="0">
                <a:latin typeface="Futura Medium" panose="020B0602020204020303" pitchFamily="34" charset="-79"/>
                <a:cs typeface="Futura Medium" panose="020B0602020204020303" pitchFamily="34" charset="-79"/>
              </a:rPr>
              <a:t>，架构越来越碎片化</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E92A0952-C5C6-6D4D-AF52-FB48FB2A8772}"/>
              </a:ext>
            </a:extLst>
          </p:cNvPr>
          <p:cNvSpPr>
            <a:spLocks noGrp="1"/>
          </p:cNvSpPr>
          <p:nvPr>
            <p:ph sz="half" idx="1"/>
          </p:nvPr>
        </p:nvSpPr>
        <p:spPr>
          <a:xfrm>
            <a:off x="623635" y="1412776"/>
            <a:ext cx="10963473" cy="1080120"/>
          </a:xfrm>
        </p:spPr>
        <p:txBody>
          <a:bodyPr/>
          <a:lstStyle/>
          <a:p>
            <a:r>
              <a:rPr lang="zh-CN" altLang="en-US" dirty="0"/>
              <a:t>宽度表示场景覆盖度；</a:t>
            </a:r>
            <a:endParaRPr lang="en-US" altLang="zh-CN" dirty="0"/>
          </a:p>
          <a:p>
            <a:r>
              <a:rPr lang="zh-CN" altLang="en-US" dirty="0"/>
              <a:t>高度代表专用性能；</a:t>
            </a:r>
          </a:p>
        </p:txBody>
      </p:sp>
    </p:spTree>
    <p:extLst>
      <p:ext uri="{BB962C8B-B14F-4D97-AF65-F5344CB8AC3E}">
        <p14:creationId xmlns:p14="http://schemas.microsoft.com/office/powerpoint/2010/main" val="13098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EC961B1-448A-0642-A047-5CC1704497A7}"/>
              </a:ext>
            </a:extLst>
          </p:cNvPr>
          <p:cNvSpPr>
            <a:spLocks noGrp="1"/>
          </p:cNvSpPr>
          <p:nvPr>
            <p:ph type="title"/>
          </p:nvPr>
        </p:nvSpPr>
        <p:spPr/>
        <p:txBody>
          <a:bodyPr/>
          <a:lstStyle/>
          <a:p>
            <a:r>
              <a:rPr lang="zh-CN" altLang="en-US" dirty="0"/>
              <a:t>从</a:t>
            </a:r>
            <a:r>
              <a:rPr lang="en-US" altLang="zh-CN" dirty="0"/>
              <a:t>CPU</a:t>
            </a:r>
            <a:r>
              <a:rPr lang="zh-CN" altLang="en-US" dirty="0"/>
              <a:t>到</a:t>
            </a:r>
            <a:r>
              <a:rPr lang="en-US" altLang="zh-CN" dirty="0"/>
              <a:t>ASIC</a:t>
            </a:r>
            <a:r>
              <a:rPr lang="zh-CN" altLang="en-US" dirty="0"/>
              <a:t>，架构越来越碎片化</a:t>
            </a:r>
          </a:p>
        </p:txBody>
      </p:sp>
      <p:sp>
        <p:nvSpPr>
          <p:cNvPr id="9" name="内容占位符 8">
            <a:extLst>
              <a:ext uri="{FF2B5EF4-FFF2-40B4-BE49-F238E27FC236}">
                <a16:creationId xmlns:a16="http://schemas.microsoft.com/office/drawing/2014/main" id="{D60F12D0-4625-9049-8B95-5F4EC80C758F}"/>
              </a:ext>
            </a:extLst>
          </p:cNvPr>
          <p:cNvSpPr>
            <a:spLocks noGrp="1"/>
          </p:cNvSpPr>
          <p:nvPr>
            <p:ph sz="half" idx="1"/>
          </p:nvPr>
        </p:nvSpPr>
        <p:spPr/>
        <p:txBody>
          <a:bodyPr/>
          <a:lstStyle/>
          <a:p>
            <a:r>
              <a:rPr lang="zh-CN" altLang="en-US" dirty="0">
                <a:latin typeface="Gill Sans MT" panose="020B0502020104020203" pitchFamily="34" charset="0"/>
              </a:rPr>
              <a:t>指令是软件和硬件的媒介，指令的复杂度（单位计算密度）决定了系统的软硬件解耦程度，典型的处理器平台大致分为</a:t>
            </a:r>
            <a:r>
              <a:rPr lang="en-US" altLang="zh-CN" dirty="0">
                <a:latin typeface="Gill Sans MT" panose="020B0502020104020203" pitchFamily="34" charset="0"/>
              </a:rPr>
              <a:t>CPU</a:t>
            </a:r>
            <a:r>
              <a:rPr lang="zh-CN" altLang="en-US" dirty="0">
                <a:latin typeface="Gill Sans MT" panose="020B0502020104020203" pitchFamily="34" charset="0"/>
              </a:rPr>
              <a:t>、协处理器、</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FPGA</a:t>
            </a:r>
            <a:r>
              <a:rPr lang="zh-CN" altLang="en-US" dirty="0">
                <a:latin typeface="Gill Sans MT" panose="020B0502020104020203" pitchFamily="34" charset="0"/>
              </a:rPr>
              <a:t>、</a:t>
            </a:r>
            <a:r>
              <a:rPr lang="en-US" altLang="zh-CN" dirty="0">
                <a:latin typeface="Gill Sans MT" panose="020B0502020104020203" pitchFamily="34" charset="0"/>
              </a:rPr>
              <a:t>DSA</a:t>
            </a:r>
            <a:r>
              <a:rPr lang="zh-CN" altLang="en-US" dirty="0">
                <a:latin typeface="Gill Sans MT" panose="020B0502020104020203" pitchFamily="34" charset="0"/>
              </a:rPr>
              <a:t>、</a:t>
            </a:r>
            <a:r>
              <a:rPr lang="en-US" altLang="zh-CN" dirty="0">
                <a:latin typeface="Gill Sans MT" panose="020B0502020104020203" pitchFamily="34" charset="0"/>
              </a:rPr>
              <a:t>ASIC</a:t>
            </a:r>
            <a:r>
              <a:rPr lang="zh-CN" altLang="en-US" dirty="0">
                <a:latin typeface="Gill Sans MT" panose="020B0502020104020203" pitchFamily="34" charset="0"/>
              </a:rPr>
              <a:t>。指令复杂度越高，单个处理器器覆盖的场景就会越小，处理器器的形态就会越多。</a:t>
            </a:r>
            <a:endParaRPr lang="en-US" altLang="zh-CN" dirty="0">
              <a:latin typeface="Gill Sans MT" panose="020B0502020104020203" pitchFamily="34" charset="0"/>
            </a:endParaRPr>
          </a:p>
          <a:p>
            <a:endParaRPr lang="zh-CN" altLang="en-US" dirty="0">
              <a:latin typeface="Gill Sans MT" panose="020B0502020104020203" pitchFamily="34" charset="0"/>
            </a:endParaRPr>
          </a:p>
          <a:p>
            <a:r>
              <a:rPr lang="zh-CN" altLang="en-US" dirty="0">
                <a:latin typeface="Gill Sans MT" panose="020B0502020104020203" pitchFamily="34" charset="0"/>
              </a:rPr>
              <a:t>从</a:t>
            </a:r>
            <a:r>
              <a:rPr lang="en-US" altLang="zh-CN" dirty="0">
                <a:latin typeface="Gill Sans MT" panose="020B0502020104020203" pitchFamily="34" charset="0"/>
              </a:rPr>
              <a:t>CPU</a:t>
            </a:r>
            <a:r>
              <a:rPr lang="zh-CN" altLang="en-US" dirty="0">
                <a:latin typeface="Gill Sans MT" panose="020B0502020104020203" pitchFamily="34" charset="0"/>
              </a:rPr>
              <a:t>到</a:t>
            </a:r>
            <a:r>
              <a:rPr lang="en-US" altLang="zh-CN" dirty="0">
                <a:latin typeface="Gill Sans MT" panose="020B0502020104020203" pitchFamily="34" charset="0"/>
              </a:rPr>
              <a:t>ASIC</a:t>
            </a:r>
            <a:r>
              <a:rPr lang="zh-CN" altLang="en-US" dirty="0">
                <a:latin typeface="Gill Sans MT" panose="020B0502020104020203" pitchFamily="34" charset="0"/>
              </a:rPr>
              <a:t>，处理器越来越碎片化，构建生态越来越困难。</a:t>
            </a:r>
          </a:p>
        </p:txBody>
      </p:sp>
    </p:spTree>
    <p:extLst>
      <p:ext uri="{BB962C8B-B14F-4D97-AF65-F5344CB8AC3E}">
        <p14:creationId xmlns:p14="http://schemas.microsoft.com/office/powerpoint/2010/main" val="349611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p:txBody>
          <a:bodyPr/>
          <a:lstStyle/>
          <a:p>
            <a:pPr marL="0" indent="0">
              <a:buNone/>
            </a:pP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XPU</a:t>
            </a:r>
            <a:r>
              <a:rPr lang="zh-CN" altLang="en-US" dirty="0">
                <a:latin typeface="Gill Sans MT" panose="020B0502020104020203" pitchFamily="34" charset="0"/>
              </a:rPr>
              <a:t> 异构计算中的 </a:t>
            </a:r>
            <a:r>
              <a:rPr lang="en-US" altLang="zh-CN" dirty="0">
                <a:latin typeface="Gill Sans MT" panose="020B0502020104020203" pitchFamily="34" charset="0"/>
              </a:rPr>
              <a:t>XPU </a:t>
            </a:r>
            <a:r>
              <a:rPr lang="zh-CN" altLang="en-US" dirty="0">
                <a:latin typeface="Gill Sans MT" panose="020B0502020104020203" pitchFamily="34" charset="0"/>
              </a:rPr>
              <a:t>，决定了整个系统的性能</a:t>
            </a:r>
            <a:r>
              <a:rPr lang="en-US" altLang="zh-CN" dirty="0">
                <a:latin typeface="Gill Sans MT" panose="020B0502020104020203" pitchFamily="34" charset="0"/>
              </a:rPr>
              <a:t>/</a:t>
            </a:r>
            <a:r>
              <a:rPr lang="zh-CN" altLang="en-US" dirty="0">
                <a:latin typeface="Gill Sans MT" panose="020B0502020104020203" pitchFamily="34" charset="0"/>
              </a:rPr>
              <a:t>灵活性特征：</a:t>
            </a:r>
            <a:endParaRPr lang="en-US" altLang="zh-CN" dirty="0">
              <a:latin typeface="Gill Sans MT" panose="020B0502020104020203" pitchFamily="34" charset="0"/>
            </a:endParaRPr>
          </a:p>
          <a:p>
            <a:pPr marL="0" indent="0">
              <a:buNone/>
            </a:pPr>
            <a:endParaRPr lang="zh-CN" altLang="en-US"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GPU</a:t>
            </a:r>
            <a:r>
              <a:rPr lang="zh-CN" altLang="en-US" dirty="0">
                <a:latin typeface="Gill Sans MT" panose="020B0502020104020203" pitchFamily="34" charset="0"/>
              </a:rPr>
              <a:t> 灵活性较好，但性能效率不够极致；</a:t>
            </a:r>
          </a:p>
          <a:p>
            <a:pPr marL="457200" indent="-457200">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性能好，但灵活性差，难以适应复杂计算场景对灵活性的要求。</a:t>
            </a:r>
          </a:p>
          <a:p>
            <a:pPr marL="457200" indent="-457200">
              <a:buFont typeface="+mj-lt"/>
              <a:buAutoNum type="arabicPeriod"/>
            </a:pPr>
            <a:r>
              <a:rPr lang="en-US" altLang="zh-CN" dirty="0">
                <a:latin typeface="Gill Sans MT" panose="020B0502020104020203" pitchFamily="34" charset="0"/>
              </a:rPr>
              <a:t>FPGA</a:t>
            </a:r>
            <a:r>
              <a:rPr lang="zh-CN" altLang="en-US" dirty="0">
                <a:latin typeface="Gill Sans MT" panose="020B0502020104020203" pitchFamily="34" charset="0"/>
              </a:rPr>
              <a:t> 功耗和成本高，需要一些定制开发，落地案例不多。</a:t>
            </a:r>
          </a:p>
          <a:p>
            <a:pPr marL="457200" indent="-457200">
              <a:buFont typeface="+mj-lt"/>
              <a:buAutoNum type="arabicPeriod"/>
            </a:pPr>
            <a:r>
              <a:rPr lang="en-US" altLang="zh-CN" dirty="0">
                <a:latin typeface="Gill Sans MT" panose="020B0502020104020203" pitchFamily="34" charset="0"/>
              </a:rPr>
              <a:t>ASIC</a:t>
            </a:r>
            <a:r>
              <a:rPr lang="zh-CN" altLang="en-US" dirty="0">
                <a:latin typeface="Gill Sans MT" panose="020B0502020104020203" pitchFamily="34" charset="0"/>
              </a:rPr>
              <a:t> 功能完全固定，难以适应灵活多变复杂计算场景。</a:t>
            </a:r>
          </a:p>
        </p:txBody>
      </p:sp>
    </p:spTree>
    <p:extLst>
      <p:ext uri="{BB962C8B-B14F-4D97-AF65-F5344CB8AC3E}">
        <p14:creationId xmlns:p14="http://schemas.microsoft.com/office/powerpoint/2010/main" val="169290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a:xfrm>
            <a:off x="623635" y="1412776"/>
            <a:ext cx="10963473" cy="1080120"/>
          </a:xfrm>
        </p:spPr>
        <p:txBody>
          <a:bodyPr/>
          <a:lstStyle/>
          <a:p>
            <a:r>
              <a:rPr lang="zh-CN" altLang="en-US" b="1" dirty="0"/>
              <a:t>复杂计算的挑战：</a:t>
            </a:r>
            <a:r>
              <a:rPr lang="zh-CN" altLang="en-US" dirty="0"/>
              <a:t>系统越复杂，需要选择越灵活的处理器；性能挑战越大，需要选择越偏向定制的加速处理器。</a:t>
            </a:r>
          </a:p>
        </p:txBody>
      </p:sp>
      <p:sp>
        <p:nvSpPr>
          <p:cNvPr id="4" name="内容占位符 4">
            <a:extLst>
              <a:ext uri="{FF2B5EF4-FFF2-40B4-BE49-F238E27FC236}">
                <a16:creationId xmlns:a16="http://schemas.microsoft.com/office/drawing/2014/main" id="{010ED226-A263-764C-AA45-B02B70D83251}"/>
              </a:ext>
            </a:extLst>
          </p:cNvPr>
          <p:cNvSpPr txBox="1">
            <a:spLocks/>
          </p:cNvSpPr>
          <p:nvPr/>
        </p:nvSpPr>
        <p:spPr>
          <a:xfrm>
            <a:off x="609655" y="5420207"/>
            <a:ext cx="10963473"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b="1" dirty="0"/>
              <a:t>本质矛盾：</a:t>
            </a:r>
            <a:r>
              <a:rPr lang="zh-CN" altLang="en-US" dirty="0"/>
              <a:t>单一处理器无法兼顾性能和灵活性。</a:t>
            </a:r>
          </a:p>
        </p:txBody>
      </p:sp>
      <p:pic>
        <p:nvPicPr>
          <p:cNvPr id="6" name="图片 5">
            <a:extLst>
              <a:ext uri="{FF2B5EF4-FFF2-40B4-BE49-F238E27FC236}">
                <a16:creationId xmlns:a16="http://schemas.microsoft.com/office/drawing/2014/main" id="{782D80B9-BB26-764B-9630-E0CCC597F1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247" y="2624403"/>
            <a:ext cx="10778287" cy="2664296"/>
          </a:xfrm>
          <a:prstGeom prst="rect">
            <a:avLst/>
          </a:prstGeom>
        </p:spPr>
      </p:pic>
    </p:spTree>
    <p:extLst>
      <p:ext uri="{BB962C8B-B14F-4D97-AF65-F5344CB8AC3E}">
        <p14:creationId xmlns:p14="http://schemas.microsoft.com/office/powerpoint/2010/main" val="214216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从异构到超异构</a:t>
            </a:r>
          </a:p>
        </p:txBody>
      </p:sp>
    </p:spTree>
    <p:extLst>
      <p:ext uri="{BB962C8B-B14F-4D97-AF65-F5344CB8AC3E}">
        <p14:creationId xmlns:p14="http://schemas.microsoft.com/office/powerpoint/2010/main" val="7812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7DA621-A8E2-3342-BAEB-D46EA80086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86613" y="1721701"/>
            <a:ext cx="3528392" cy="3888432"/>
          </a:xfrm>
          <a:prstGeom prst="rect">
            <a:avLst/>
          </a:prstGeom>
        </p:spPr>
      </p:pic>
      <p:sp>
        <p:nvSpPr>
          <p:cNvPr id="5" name="标题 4">
            <a:extLst>
              <a:ext uri="{FF2B5EF4-FFF2-40B4-BE49-F238E27FC236}">
                <a16:creationId xmlns:a16="http://schemas.microsoft.com/office/drawing/2014/main" id="{D63F7866-F79B-E447-B970-0BCA157AAD2D}"/>
              </a:ext>
            </a:extLst>
          </p:cNvPr>
          <p:cNvSpPr>
            <a:spLocks noGrp="1"/>
          </p:cNvSpPr>
          <p:nvPr>
            <p:ph type="title"/>
          </p:nvPr>
        </p:nvSpPr>
        <p:spPr/>
        <p:txBody>
          <a:bodyPr/>
          <a:lstStyle/>
          <a:p>
            <a:r>
              <a:rPr lang="en-US" altLang="zh-CN" dirty="0"/>
              <a:t>why</a:t>
            </a:r>
            <a:r>
              <a:rPr lang="zh-CN" altLang="en-US" dirty="0"/>
              <a:t> </a:t>
            </a:r>
            <a:r>
              <a:rPr lang="en-US" altLang="zh-CN" dirty="0"/>
              <a:t>now</a:t>
            </a:r>
            <a:r>
              <a:rPr lang="zh-CN" altLang="en-US" dirty="0"/>
              <a:t> </a:t>
            </a:r>
            <a:r>
              <a:rPr lang="en-US" altLang="zh-CN" dirty="0"/>
              <a:t>?</a:t>
            </a:r>
            <a:endParaRPr lang="zh-CN" altLang="en-US" dirty="0"/>
          </a:p>
        </p:txBody>
      </p:sp>
      <p:sp>
        <p:nvSpPr>
          <p:cNvPr id="6" name="内容占位符 5">
            <a:extLst>
              <a:ext uri="{FF2B5EF4-FFF2-40B4-BE49-F238E27FC236}">
                <a16:creationId xmlns:a16="http://schemas.microsoft.com/office/drawing/2014/main" id="{54DFC2CB-6194-4446-88CB-058B39BC7651}"/>
              </a:ext>
            </a:extLst>
          </p:cNvPr>
          <p:cNvSpPr>
            <a:spLocks noGrp="1"/>
          </p:cNvSpPr>
          <p:nvPr>
            <p:ph sz="half" idx="1"/>
          </p:nvPr>
        </p:nvSpPr>
        <p:spPr>
          <a:xfrm>
            <a:off x="553765" y="1268760"/>
            <a:ext cx="7346953" cy="4968552"/>
          </a:xfrm>
        </p:spPr>
        <p:txBody>
          <a:bodyPr/>
          <a:lstStyle/>
          <a:p>
            <a:pPr marL="457200" indent="-457200">
              <a:spcAft>
                <a:spcPts val="800"/>
              </a:spcAft>
              <a:buFont typeface="+mj-lt"/>
              <a:buAutoNum type="arabicPeriod"/>
            </a:pPr>
            <a:r>
              <a:rPr lang="zh-CN" altLang="en-US" b="1" dirty="0">
                <a:latin typeface="Gill Sans MT" panose="020B0502020104020203" pitchFamily="34" charset="0"/>
              </a:rPr>
              <a:t>需求驱动：</a:t>
            </a:r>
            <a:r>
              <a:rPr lang="zh-CN" altLang="en-US" dirty="0">
                <a:latin typeface="Gill Sans MT" panose="020B0502020104020203" pitchFamily="34" charset="0"/>
              </a:rPr>
              <a:t>软件新应用层出不穷，两年一个新热点；并且，已有的热点技术仍在快速演进。元宇宙是继互联网和移动互联网之后的下一个互联网形态，要想实现元宇宙级别的体验，需将算力提升</a:t>
            </a:r>
            <a:r>
              <a:rPr lang="en-US" altLang="zh-CN" dirty="0">
                <a:latin typeface="Gill Sans MT" panose="020B0502020104020203" pitchFamily="34" charset="0"/>
              </a:rPr>
              <a:t>1000</a:t>
            </a:r>
            <a:r>
              <a:rPr lang="zh-CN" altLang="en-US" dirty="0">
                <a:latin typeface="Gill Sans MT" panose="020B0502020104020203" pitchFamily="34" charset="0"/>
              </a:rPr>
              <a:t>倍。</a:t>
            </a:r>
          </a:p>
          <a:p>
            <a:pPr marL="457200" indent="-457200">
              <a:spcAft>
                <a:spcPts val="800"/>
              </a:spcAft>
              <a:buFont typeface="+mj-lt"/>
              <a:buAutoNum type="arabicPeriod"/>
            </a:pPr>
            <a:r>
              <a:rPr lang="zh-CN" altLang="en-US" b="1" dirty="0">
                <a:latin typeface="Gill Sans MT" panose="020B0502020104020203" pitchFamily="34" charset="0"/>
              </a:rPr>
              <a:t>工艺和封装支撑：</a:t>
            </a:r>
            <a:r>
              <a:rPr lang="zh-CN" altLang="en-US" dirty="0">
                <a:latin typeface="Gill Sans MT" panose="020B0502020104020203" pitchFamily="34" charset="0"/>
              </a:rPr>
              <a:t>工艺封装持续进步，</a:t>
            </a:r>
            <a:r>
              <a:rPr lang="en-US" altLang="zh-CN" dirty="0">
                <a:latin typeface="Gill Sans MT" panose="020B0502020104020203" pitchFamily="34" charset="0"/>
              </a:rPr>
              <a:t>10nm</a:t>
            </a:r>
            <a:r>
              <a:rPr lang="zh-CN" altLang="en-US" dirty="0">
                <a:latin typeface="Gill Sans MT" panose="020B0502020104020203" pitchFamily="34" charset="0"/>
              </a:rPr>
              <a:t>以下芯片从</a:t>
            </a:r>
            <a:r>
              <a:rPr lang="en-US" altLang="zh-CN" dirty="0">
                <a:latin typeface="Gill Sans MT" panose="020B0502020104020203" pitchFamily="34" charset="0"/>
              </a:rPr>
              <a:t>2D-&gt;3D-&gt;4D</a:t>
            </a:r>
            <a:r>
              <a:rPr lang="zh-CN" altLang="en-US" dirty="0">
                <a:latin typeface="Gill Sans MT" panose="020B0502020104020203" pitchFamily="34" charset="0"/>
              </a:rPr>
              <a:t>。</a:t>
            </a:r>
            <a:r>
              <a:rPr lang="en-US" altLang="zh-CN" dirty="0">
                <a:latin typeface="Gill Sans MT" panose="020B0502020104020203" pitchFamily="34" charset="0"/>
              </a:rPr>
              <a:t>Chiplet</a:t>
            </a:r>
            <a:r>
              <a:rPr lang="zh-CN" altLang="en-US" dirty="0">
                <a:latin typeface="Gill Sans MT" panose="020B0502020104020203" pitchFamily="34" charset="0"/>
              </a:rPr>
              <a:t>使得在单芯片层次，可以构建规模数量级提升的超大系统。系统规模越大，超异构的优势越明显。</a:t>
            </a:r>
          </a:p>
          <a:p>
            <a:pPr marL="457200" indent="-457200">
              <a:spcAft>
                <a:spcPts val="800"/>
              </a:spcAft>
              <a:buFont typeface="+mj-lt"/>
              <a:buAutoNum type="arabicPeriod"/>
            </a:pPr>
            <a:r>
              <a:rPr lang="zh-CN" altLang="en-US" b="1" dirty="0">
                <a:latin typeface="Gill Sans MT" panose="020B0502020104020203" pitchFamily="34" charset="0"/>
              </a:rPr>
              <a:t>系统架构持续创新：</a:t>
            </a:r>
            <a:r>
              <a:rPr lang="zh-CN" altLang="en-US" dirty="0">
                <a:latin typeface="Gill Sans MT" panose="020B0502020104020203" pitchFamily="34" charset="0"/>
              </a:rPr>
              <a:t>通过架构创新，在单芯片层次，实现多个数量级的性能提升。挑战：异构编程很难，超异构编程更是难上加难；如何更好地驾驭超异构，是成败的关键。</a:t>
            </a:r>
          </a:p>
        </p:txBody>
      </p:sp>
    </p:spTree>
    <p:extLst>
      <p:ext uri="{BB962C8B-B14F-4D97-AF65-F5344CB8AC3E}">
        <p14:creationId xmlns:p14="http://schemas.microsoft.com/office/powerpoint/2010/main" val="359904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E29C226-2393-A241-8B9A-13527C405E4D}"/>
              </a:ext>
            </a:extLst>
          </p:cNvPr>
          <p:cNvSpPr>
            <a:spLocks noGrp="1"/>
          </p:cNvSpPr>
          <p:nvPr>
            <p:ph type="title"/>
          </p:nvPr>
        </p:nvSpPr>
        <p:spPr/>
        <p:txBody>
          <a:bodyPr/>
          <a:lstStyle/>
          <a:p>
            <a:r>
              <a:rPr lang="zh-CN" altLang="en-US" dirty="0"/>
              <a:t>计算架构演进</a:t>
            </a:r>
          </a:p>
        </p:txBody>
      </p:sp>
      <p:sp>
        <p:nvSpPr>
          <p:cNvPr id="7" name="内容占位符 6">
            <a:extLst>
              <a:ext uri="{FF2B5EF4-FFF2-40B4-BE49-F238E27FC236}">
                <a16:creationId xmlns:a16="http://schemas.microsoft.com/office/drawing/2014/main" id="{699C5DD5-6510-994C-9AE9-14FFB2DAAC39}"/>
              </a:ext>
            </a:extLst>
          </p:cNvPr>
          <p:cNvSpPr>
            <a:spLocks noGrp="1"/>
          </p:cNvSpPr>
          <p:nvPr>
            <p:ph sz="half" idx="1"/>
          </p:nvPr>
        </p:nvSpPr>
        <p:spPr>
          <a:xfrm>
            <a:off x="623635" y="1255634"/>
            <a:ext cx="10963473" cy="589190"/>
          </a:xfrm>
        </p:spPr>
        <p:txBody>
          <a:bodyPr/>
          <a:lstStyle/>
          <a:p>
            <a:r>
              <a:rPr lang="zh-CN" altLang="en-US" dirty="0"/>
              <a:t>计算从单核的串行走向多核的并行；又进一步从同构并行走向异构并行。</a:t>
            </a:r>
          </a:p>
        </p:txBody>
      </p:sp>
      <p:pic>
        <p:nvPicPr>
          <p:cNvPr id="3" name="图片 2">
            <a:extLst>
              <a:ext uri="{FF2B5EF4-FFF2-40B4-BE49-F238E27FC236}">
                <a16:creationId xmlns:a16="http://schemas.microsoft.com/office/drawing/2014/main" id="{4C73DF21-3A92-F143-805E-7E81C780C1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05893" y="2001966"/>
            <a:ext cx="8352928" cy="4355344"/>
          </a:xfrm>
          <a:prstGeom prst="rect">
            <a:avLst/>
          </a:prstGeom>
        </p:spPr>
      </p:pic>
    </p:spTree>
    <p:extLst>
      <p:ext uri="{BB962C8B-B14F-4D97-AF65-F5344CB8AC3E}">
        <p14:creationId xmlns:p14="http://schemas.microsoft.com/office/powerpoint/2010/main" val="162450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7F43DF-79FF-FF46-8A3F-44EA4CFD4730}"/>
              </a:ext>
            </a:extLst>
          </p:cNvPr>
          <p:cNvSpPr>
            <a:spLocks noGrp="1"/>
          </p:cNvSpPr>
          <p:nvPr>
            <p:ph type="title"/>
          </p:nvPr>
        </p:nvSpPr>
        <p:spPr/>
        <p:txBody>
          <a:bodyPr/>
          <a:lstStyle/>
          <a:p>
            <a:r>
              <a:rPr lang="zh-CN" altLang="en-US" dirty="0"/>
              <a:t>异构计算的发展</a:t>
            </a:r>
          </a:p>
        </p:txBody>
      </p:sp>
      <p:pic>
        <p:nvPicPr>
          <p:cNvPr id="3" name="图片 2">
            <a:extLst>
              <a:ext uri="{FF2B5EF4-FFF2-40B4-BE49-F238E27FC236}">
                <a16:creationId xmlns:a16="http://schemas.microsoft.com/office/drawing/2014/main" id="{00555146-193A-D145-805F-DCB4D59F70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721" y="1916832"/>
            <a:ext cx="10817319" cy="3435508"/>
          </a:xfrm>
          <a:prstGeom prst="rect">
            <a:avLst/>
          </a:prstGeom>
        </p:spPr>
      </p:pic>
    </p:spTree>
    <p:extLst>
      <p:ext uri="{BB962C8B-B14F-4D97-AF65-F5344CB8AC3E}">
        <p14:creationId xmlns:p14="http://schemas.microsoft.com/office/powerpoint/2010/main" val="168305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4C3704-E42E-4649-9B34-16FE362B2AEB}"/>
              </a:ext>
            </a:extLst>
          </p:cNvPr>
          <p:cNvSpPr>
            <a:spLocks noGrp="1"/>
          </p:cNvSpPr>
          <p:nvPr>
            <p:ph type="title"/>
          </p:nvPr>
        </p:nvSpPr>
        <p:spPr/>
        <p:txBody>
          <a:bodyPr/>
          <a:lstStyle/>
          <a:p>
            <a:r>
              <a:rPr lang="zh-CN" altLang="en-US" dirty="0">
                <a:latin typeface="Gill Sans MT" panose="020B0502020104020203" pitchFamily="34" charset="0"/>
              </a:rPr>
              <a:t>从异构并行，走向超异构并行</a:t>
            </a:r>
            <a:endParaRPr lang="zh-CN" altLang="en-US" dirty="0"/>
          </a:p>
        </p:txBody>
      </p:sp>
      <p:sp>
        <p:nvSpPr>
          <p:cNvPr id="6" name="内容占位符 5">
            <a:extLst>
              <a:ext uri="{FF2B5EF4-FFF2-40B4-BE49-F238E27FC236}">
                <a16:creationId xmlns:a16="http://schemas.microsoft.com/office/drawing/2014/main" id="{830CE772-3176-854B-A141-FC0D1CDEF65E}"/>
              </a:ext>
            </a:extLst>
          </p:cNvPr>
          <p:cNvSpPr>
            <a:spLocks noGrp="1"/>
          </p:cNvSpPr>
          <p:nvPr>
            <p:ph sz="half" idx="1"/>
          </p:nvPr>
        </p:nvSpPr>
        <p:spPr>
          <a:xfrm>
            <a:off x="623635" y="1412776"/>
            <a:ext cx="10963473" cy="1080120"/>
          </a:xfrm>
        </p:spPr>
        <p:txBody>
          <a:bodyPr/>
          <a:lstStyle/>
          <a:p>
            <a:r>
              <a:rPr lang="zh-CN" altLang="en-US" dirty="0">
                <a:latin typeface="Gill Sans MT" panose="020B0502020104020203" pitchFamily="34" charset="0"/>
              </a:rPr>
              <a:t>计算需要进一步从异构并行走向超异构并行。异构计算是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XPU</a:t>
            </a:r>
            <a:r>
              <a:rPr lang="zh-CN" altLang="en-US" dirty="0">
                <a:latin typeface="Gill Sans MT" panose="020B0502020104020203" pitchFamily="34" charset="0"/>
              </a:rPr>
              <a:t> 的两个层次的处理器类型，而超异构计算则是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DSA</a:t>
            </a:r>
            <a:r>
              <a:rPr lang="zh-CN" altLang="en-US" dirty="0">
                <a:latin typeface="Gill Sans MT" panose="020B0502020104020203" pitchFamily="34" charset="0"/>
              </a:rPr>
              <a:t> 三个层次的处理器类型。</a:t>
            </a:r>
          </a:p>
        </p:txBody>
      </p:sp>
      <p:pic>
        <p:nvPicPr>
          <p:cNvPr id="8" name="图片 7">
            <a:extLst>
              <a:ext uri="{FF2B5EF4-FFF2-40B4-BE49-F238E27FC236}">
                <a16:creationId xmlns:a16="http://schemas.microsoft.com/office/drawing/2014/main" id="{043BB828-5AAC-BD4F-9482-0F7951EF6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381" y="2650605"/>
            <a:ext cx="8636000" cy="3429000"/>
          </a:xfrm>
          <a:prstGeom prst="rect">
            <a:avLst/>
          </a:prstGeom>
        </p:spPr>
      </p:pic>
    </p:spTree>
    <p:extLst>
      <p:ext uri="{BB962C8B-B14F-4D97-AF65-F5344CB8AC3E}">
        <p14:creationId xmlns:p14="http://schemas.microsoft.com/office/powerpoint/2010/main" val="119923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000BE5-1FC3-3C41-9CB8-A9C42BD210E5}"/>
              </a:ext>
            </a:extLst>
          </p:cNvPr>
          <p:cNvSpPr>
            <a:spLocks noGrp="1"/>
          </p:cNvSpPr>
          <p:nvPr>
            <p:ph type="title"/>
          </p:nvPr>
        </p:nvSpPr>
        <p:spPr/>
        <p:txBody>
          <a:bodyPr/>
          <a:lstStyle/>
          <a:p>
            <a:r>
              <a:rPr lang="zh-CN" altLang="en-US" dirty="0"/>
              <a:t>超异构计算</a:t>
            </a:r>
          </a:p>
        </p:txBody>
      </p:sp>
      <p:sp>
        <p:nvSpPr>
          <p:cNvPr id="6" name="内容占位符 5">
            <a:extLst>
              <a:ext uri="{FF2B5EF4-FFF2-40B4-BE49-F238E27FC236}">
                <a16:creationId xmlns:a16="http://schemas.microsoft.com/office/drawing/2014/main" id="{D366D15B-8F82-784E-89EB-61FF6F834817}"/>
              </a:ext>
            </a:extLst>
          </p:cNvPr>
          <p:cNvSpPr>
            <a:spLocks noGrp="1"/>
          </p:cNvSpPr>
          <p:nvPr>
            <p:ph sz="half" idx="1"/>
          </p:nvPr>
        </p:nvSpPr>
        <p:spPr>
          <a:xfrm>
            <a:off x="623635" y="1268760"/>
            <a:ext cx="10963473" cy="1008112"/>
          </a:xfrm>
        </p:spPr>
        <p:txBody>
          <a:bodyPr/>
          <a:lstStyle/>
          <a:p>
            <a:r>
              <a:rPr lang="zh-CN" altLang="en-US" dirty="0"/>
              <a:t>超异构计算，非简单的集成，而是把更多的异构计算整合重构，各类型处理器间充分、灵活的数据交互，形成统一的超异构计算体系。</a:t>
            </a:r>
          </a:p>
        </p:txBody>
      </p:sp>
      <p:pic>
        <p:nvPicPr>
          <p:cNvPr id="3" name="图片 2">
            <a:extLst>
              <a:ext uri="{FF2B5EF4-FFF2-40B4-BE49-F238E27FC236}">
                <a16:creationId xmlns:a16="http://schemas.microsoft.com/office/drawing/2014/main" id="{81351150-7156-9945-B5AA-9D21E57AE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1107" y="2492896"/>
            <a:ext cx="6634547" cy="3816424"/>
          </a:xfrm>
          <a:prstGeom prst="rect">
            <a:avLst/>
          </a:prstGeom>
        </p:spPr>
      </p:pic>
    </p:spTree>
    <p:extLst>
      <p:ext uri="{BB962C8B-B14F-4D97-AF65-F5344CB8AC3E}">
        <p14:creationId xmlns:p14="http://schemas.microsoft.com/office/powerpoint/2010/main" val="198181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7F12A3D-1451-1F45-9C44-E95828C3EA1E}"/>
              </a:ext>
            </a:extLst>
          </p:cNvPr>
          <p:cNvSpPr>
            <a:spLocks noGrp="1"/>
          </p:cNvSpPr>
          <p:nvPr>
            <p:ph type="title"/>
          </p:nvPr>
        </p:nvSpPr>
        <p:spPr/>
        <p:txBody>
          <a:bodyPr/>
          <a:lstStyle/>
          <a:p>
            <a:r>
              <a:rPr lang="zh-CN" altLang="en-US" dirty="0"/>
              <a:t>基础特征</a:t>
            </a:r>
          </a:p>
        </p:txBody>
      </p:sp>
      <p:sp>
        <p:nvSpPr>
          <p:cNvPr id="8" name="内容占位符 7">
            <a:extLst>
              <a:ext uri="{FF2B5EF4-FFF2-40B4-BE49-F238E27FC236}">
                <a16:creationId xmlns:a16="http://schemas.microsoft.com/office/drawing/2014/main" id="{D62C92C4-8FA7-5B4A-8100-98A4751CBA13}"/>
              </a:ext>
            </a:extLst>
          </p:cNvPr>
          <p:cNvSpPr>
            <a:spLocks noGrp="1"/>
          </p:cNvSpPr>
          <p:nvPr>
            <p:ph sz="half" idx="1"/>
          </p:nvPr>
        </p:nvSpPr>
        <p:spPr/>
        <p:txBody>
          <a:bodyPr/>
          <a:lstStyle/>
          <a:p>
            <a:pPr marL="457200" indent="-457200">
              <a:buFont typeface="+mj-lt"/>
              <a:buAutoNum type="arabicPeriod"/>
            </a:pPr>
            <a:r>
              <a:rPr lang="zh-CN" altLang="en-US" dirty="0"/>
              <a:t>超大规模的计算集群；</a:t>
            </a:r>
            <a:endParaRPr lang="en-US" altLang="zh-CN" dirty="0"/>
          </a:p>
          <a:p>
            <a:pPr marL="457200" indent="-457200">
              <a:buFont typeface="+mj-lt"/>
              <a:buAutoNum type="arabicPeriod"/>
            </a:pPr>
            <a:r>
              <a:rPr lang="zh-CN" altLang="en-US" dirty="0"/>
              <a:t>复杂计算系统，由分层分块组件组成；</a:t>
            </a:r>
          </a:p>
        </p:txBody>
      </p:sp>
      <p:pic>
        <p:nvPicPr>
          <p:cNvPr id="5" name="图片 4">
            <a:extLst>
              <a:ext uri="{FF2B5EF4-FFF2-40B4-BE49-F238E27FC236}">
                <a16:creationId xmlns:a16="http://schemas.microsoft.com/office/drawing/2014/main" id="{1B5504B3-49F5-5C4D-9268-D5075A2E4481}"/>
              </a:ext>
            </a:extLst>
          </p:cNvPr>
          <p:cNvPicPr>
            <a:picLocks noChangeAspect="1"/>
          </p:cNvPicPr>
          <p:nvPr/>
        </p:nvPicPr>
        <p:blipFill>
          <a:blip r:embed="rId2"/>
          <a:stretch>
            <a:fillRect/>
          </a:stretch>
        </p:blipFill>
        <p:spPr>
          <a:xfrm>
            <a:off x="481757" y="2852936"/>
            <a:ext cx="5440604" cy="2880320"/>
          </a:xfrm>
          <a:prstGeom prst="rect">
            <a:avLst/>
          </a:prstGeom>
        </p:spPr>
      </p:pic>
      <p:pic>
        <p:nvPicPr>
          <p:cNvPr id="6" name="图片 5">
            <a:extLst>
              <a:ext uri="{FF2B5EF4-FFF2-40B4-BE49-F238E27FC236}">
                <a16:creationId xmlns:a16="http://schemas.microsoft.com/office/drawing/2014/main" id="{4EE22261-999F-5C40-99E6-DD0A6987CB89}"/>
              </a:ext>
            </a:extLst>
          </p:cNvPr>
          <p:cNvPicPr>
            <a:picLocks noChangeAspect="1"/>
          </p:cNvPicPr>
          <p:nvPr/>
        </p:nvPicPr>
        <p:blipFill>
          <a:blip r:embed="rId3"/>
          <a:stretch>
            <a:fillRect/>
          </a:stretch>
        </p:blipFill>
        <p:spPr>
          <a:xfrm>
            <a:off x="6728214" y="2524843"/>
            <a:ext cx="4104456" cy="3208413"/>
          </a:xfrm>
          <a:prstGeom prst="rect">
            <a:avLst/>
          </a:prstGeom>
        </p:spPr>
      </p:pic>
    </p:spTree>
    <p:extLst>
      <p:ext uri="{BB962C8B-B14F-4D97-AF65-F5344CB8AC3E}">
        <p14:creationId xmlns:p14="http://schemas.microsoft.com/office/powerpoint/2010/main" val="70265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lnSpc>
                <a:spcPct val="120000"/>
              </a:lnSpc>
            </a:pPr>
            <a:r>
              <a:rPr lang="zh-CN" altLang="en-US" sz="9600" dirty="0">
                <a:latin typeface="Futura Medium" panose="020B0602020204020303" pitchFamily="34" charset="-79"/>
                <a:cs typeface="Futura Medium" panose="020B0602020204020303" pitchFamily="34" charset="-79"/>
              </a:rPr>
              <a:t>超异构</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挑战与思考</a:t>
            </a:r>
          </a:p>
        </p:txBody>
      </p:sp>
    </p:spTree>
    <p:extLst>
      <p:ext uri="{BB962C8B-B14F-4D97-AF65-F5344CB8AC3E}">
        <p14:creationId xmlns:p14="http://schemas.microsoft.com/office/powerpoint/2010/main" val="39984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03D36-090A-0446-8C50-73105E261AB0}"/>
              </a:ext>
            </a:extLst>
          </p:cNvPr>
          <p:cNvSpPr>
            <a:spLocks noGrp="1"/>
          </p:cNvSpPr>
          <p:nvPr>
            <p:ph type="title"/>
          </p:nvPr>
        </p:nvSpPr>
        <p:spPr/>
        <p:txBody>
          <a:bodyPr/>
          <a:lstStyle/>
          <a:p>
            <a:r>
              <a:rPr kumimoji="1" lang="zh-CN" altLang="en-US" dirty="0"/>
              <a:t>超异构的软件层</a:t>
            </a:r>
          </a:p>
        </p:txBody>
      </p:sp>
      <p:sp>
        <p:nvSpPr>
          <p:cNvPr id="3" name="内容占位符 2">
            <a:extLst>
              <a:ext uri="{FF2B5EF4-FFF2-40B4-BE49-F238E27FC236}">
                <a16:creationId xmlns:a16="http://schemas.microsoft.com/office/drawing/2014/main" id="{8D88112F-C574-3D45-B30E-B88D0B58F45C}"/>
              </a:ext>
            </a:extLst>
          </p:cNvPr>
          <p:cNvSpPr>
            <a:spLocks noGrp="1"/>
          </p:cNvSpPr>
          <p:nvPr>
            <p:ph sz="half" idx="1"/>
          </p:nvPr>
        </p:nvSpPr>
        <p:spPr>
          <a:xfrm>
            <a:off x="623635" y="1495552"/>
            <a:ext cx="10731330" cy="4525736"/>
          </a:xfrm>
        </p:spPr>
        <p:txBody>
          <a:bodyPr/>
          <a:lstStyle/>
          <a:p>
            <a:r>
              <a:rPr lang="zh-CN" altLang="en-US" dirty="0"/>
              <a:t>软件需要跨平台复用：跨架构、跨不同处理器类型、跨厂家平台、跨不同位置、跨不同设备类型。因此软件架构的复杂性增长，会成为一个最大的挑战。</a:t>
            </a:r>
            <a:br>
              <a:rPr lang="zh-CN" altLang="en-US" dirty="0"/>
            </a:br>
            <a:endParaRPr kumimoji="1" lang="zh-CN" altLang="en-US" dirty="0"/>
          </a:p>
        </p:txBody>
      </p:sp>
      <p:pic>
        <p:nvPicPr>
          <p:cNvPr id="6" name="内容占位符 5">
            <a:extLst>
              <a:ext uri="{FF2B5EF4-FFF2-40B4-BE49-F238E27FC236}">
                <a16:creationId xmlns:a16="http://schemas.microsoft.com/office/drawing/2014/main" id="{665465CD-E643-1644-BA72-8CB5733B63FD}"/>
              </a:ext>
            </a:extLst>
          </p:cNvPr>
          <p:cNvPicPr>
            <a:picLocks noGrp="1" noChangeAspect="1"/>
          </p:cNvPicPr>
          <p:nvPr>
            <p:ph sz="half" idx="10"/>
          </p:nvPr>
        </p:nvPicPr>
        <p:blipFill>
          <a:blip r:embed="rId2"/>
          <a:stretch>
            <a:fillRect/>
          </a:stretch>
        </p:blipFill>
        <p:spPr>
          <a:xfrm>
            <a:off x="2281957" y="2996952"/>
            <a:ext cx="6408712" cy="2581286"/>
          </a:xfrm>
          <a:prstGeom prst="rect">
            <a:avLst/>
          </a:prstGeom>
        </p:spPr>
      </p:pic>
    </p:spTree>
    <p:extLst>
      <p:ext uri="{BB962C8B-B14F-4D97-AF65-F5344CB8AC3E}">
        <p14:creationId xmlns:p14="http://schemas.microsoft.com/office/powerpoint/2010/main" val="244805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如此复杂的超异构该如何驾驭？</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410665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F94B59-4B31-4744-844D-F1595D74921D}"/>
              </a:ext>
            </a:extLst>
          </p:cNvPr>
          <p:cNvSpPr>
            <a:spLocks noGrp="1"/>
          </p:cNvSpPr>
          <p:nvPr>
            <p:ph type="title"/>
          </p:nvPr>
        </p:nvSpPr>
        <p:spPr/>
        <p:txBody>
          <a:bodyPr/>
          <a:lstStyle/>
          <a:p>
            <a:r>
              <a:rPr lang="zh-CN" altLang="en-US" dirty="0"/>
              <a:t>开放生态、接入社区</a:t>
            </a:r>
          </a:p>
        </p:txBody>
      </p:sp>
      <p:sp>
        <p:nvSpPr>
          <p:cNvPr id="6" name="内容占位符 5">
            <a:extLst>
              <a:ext uri="{FF2B5EF4-FFF2-40B4-BE49-F238E27FC236}">
                <a16:creationId xmlns:a16="http://schemas.microsoft.com/office/drawing/2014/main" id="{7BBA2B7B-7679-FD4E-92B0-D346369DBB54}"/>
              </a:ext>
            </a:extLst>
          </p:cNvPr>
          <p:cNvSpPr>
            <a:spLocks noGrp="1"/>
          </p:cNvSpPr>
          <p:nvPr>
            <p:ph sz="half" idx="1"/>
          </p:nvPr>
        </p:nvSpPr>
        <p:spPr/>
        <p:txBody>
          <a:bodyPr/>
          <a:lstStyle/>
          <a:p>
            <a:pPr>
              <a:spcAft>
                <a:spcPts val="1200"/>
              </a:spcAft>
            </a:pPr>
            <a:r>
              <a:rPr lang="zh-CN" altLang="en-US" b="1" dirty="0">
                <a:latin typeface="Gill Sans MT" panose="020B0502020104020203" pitchFamily="34" charset="0"/>
              </a:rPr>
              <a:t>开放接口</a:t>
            </a:r>
            <a:r>
              <a:rPr lang="en-US" altLang="zh-CN" b="1" dirty="0">
                <a:latin typeface="Gill Sans MT" panose="020B0502020104020203" pitchFamily="34" charset="0"/>
              </a:rPr>
              <a:t>/</a:t>
            </a:r>
            <a:r>
              <a:rPr lang="zh-CN" altLang="en-US" b="1" dirty="0">
                <a:latin typeface="Gill Sans MT" panose="020B0502020104020203" pitchFamily="34" charset="0"/>
              </a:rPr>
              <a:t>架构及生态：</a:t>
            </a:r>
            <a:r>
              <a:rPr lang="zh-CN" altLang="en-US" dirty="0">
                <a:latin typeface="Gill Sans MT" panose="020B0502020104020203" pitchFamily="34" charset="0"/>
              </a:rPr>
              <a:t>形成标准的开放接口</a:t>
            </a:r>
            <a:r>
              <a:rPr lang="en-US" altLang="zh-CN" dirty="0">
                <a:latin typeface="Gill Sans MT" panose="020B0502020104020203" pitchFamily="34" charset="0"/>
              </a:rPr>
              <a:t>/</a:t>
            </a:r>
            <a:r>
              <a:rPr lang="zh-CN" altLang="en-US" dirty="0">
                <a:latin typeface="Gill Sans MT" panose="020B0502020104020203" pitchFamily="34" charset="0"/>
              </a:rPr>
              <a:t>架构；开发者遵循接口</a:t>
            </a:r>
            <a:r>
              <a:rPr lang="en-US" altLang="zh-CN" dirty="0">
                <a:latin typeface="Gill Sans MT" panose="020B0502020104020203" pitchFamily="34" charset="0"/>
              </a:rPr>
              <a:t>/</a:t>
            </a:r>
            <a:r>
              <a:rPr lang="zh-CN" altLang="en-US" dirty="0">
                <a:latin typeface="Gill Sans MT" panose="020B0502020104020203" pitchFamily="34" charset="0"/>
              </a:rPr>
              <a:t>架构开发产品和服务，从而形成开放生态。</a:t>
            </a:r>
          </a:p>
          <a:p>
            <a:pPr>
              <a:spcAft>
                <a:spcPts val="1200"/>
              </a:spcAft>
            </a:pPr>
            <a:r>
              <a:rPr lang="zh-CN" altLang="en-US" b="1" dirty="0">
                <a:latin typeface="Gill Sans MT" panose="020B0502020104020203" pitchFamily="34" charset="0"/>
              </a:rPr>
              <a:t>软件兼容：</a:t>
            </a:r>
            <a:r>
              <a:rPr lang="zh-CN" altLang="en-US" dirty="0">
                <a:latin typeface="Gill Sans MT" panose="020B0502020104020203" pitchFamily="34" charset="0"/>
              </a:rPr>
              <a:t>尽可能减少针对已有应用的定制化开发，兼容已有软件生态，通过基础软件（如编译层）对接加速应用软件；</a:t>
            </a:r>
          </a:p>
          <a:p>
            <a:pPr>
              <a:spcAft>
                <a:spcPts val="1200"/>
              </a:spcAft>
            </a:pPr>
            <a:r>
              <a:rPr lang="zh-CN" altLang="en-US" b="1" dirty="0">
                <a:latin typeface="Gill Sans MT" panose="020B0502020104020203" pitchFamily="34" charset="0"/>
              </a:rPr>
              <a:t>编程体系：</a:t>
            </a:r>
            <a:r>
              <a:rPr lang="zh-CN" altLang="en-US" dirty="0">
                <a:latin typeface="Gill Sans MT" panose="020B0502020104020203" pitchFamily="34" charset="0"/>
              </a:rPr>
              <a:t>提供门槛更低的编译体系，通过编程体系构建上层加速库从而对接领域应用，即提供门槛较低的标准领域编程语言（如</a:t>
            </a:r>
            <a:r>
              <a:rPr lang="en-US" altLang="zh-CN" dirty="0">
                <a:latin typeface="Gill Sans MT" panose="020B0502020104020203" pitchFamily="34" charset="0"/>
              </a:rPr>
              <a:t>CUDA</a:t>
            </a:r>
            <a:r>
              <a:rPr lang="zh-CN" altLang="en-US" dirty="0">
                <a:latin typeface="Gill Sans MT" panose="020B0502020104020203" pitchFamily="34" charset="0"/>
              </a:rPr>
              <a:t>）；</a:t>
            </a:r>
          </a:p>
          <a:p>
            <a:pPr>
              <a:spcAft>
                <a:spcPts val="1200"/>
              </a:spcAft>
            </a:pPr>
            <a:r>
              <a:rPr lang="zh-CN" altLang="en-US" b="1" dirty="0">
                <a:latin typeface="Gill Sans MT" panose="020B0502020104020203" pitchFamily="34" charset="0"/>
              </a:rPr>
              <a:t>开放架构：</a:t>
            </a:r>
            <a:r>
              <a:rPr lang="zh-CN" altLang="en-US" dirty="0">
                <a:latin typeface="Gill Sans MT" panose="020B0502020104020203" pitchFamily="34" charset="0"/>
              </a:rPr>
              <a:t>进一步开放软硬件架构，防止架构过多导致的市场碎片化，如</a:t>
            </a:r>
            <a:r>
              <a:rPr lang="en-US" altLang="zh-CN" dirty="0">
                <a:latin typeface="Gill Sans MT" panose="020B0502020104020203" pitchFamily="34" charset="0"/>
              </a:rPr>
              <a:t>90</a:t>
            </a:r>
            <a:r>
              <a:rPr lang="zh-CN" altLang="en-US" dirty="0">
                <a:latin typeface="Gill Sans MT" panose="020B0502020104020203" pitchFamily="34" charset="0"/>
              </a:rPr>
              <a:t>年代编译器风起云涌到目前聚焦</a:t>
            </a:r>
            <a:r>
              <a:rPr lang="en-US" altLang="zh-CN" dirty="0">
                <a:latin typeface="Gill Sans MT" panose="020B0502020104020203" pitchFamily="34" charset="0"/>
              </a:rPr>
              <a:t>2/3</a:t>
            </a:r>
            <a:r>
              <a:rPr lang="zh-CN" altLang="en-US" dirty="0">
                <a:latin typeface="Gill Sans MT" panose="020B0502020104020203" pitchFamily="34" charset="0"/>
              </a:rPr>
              <a:t>个编译器。</a:t>
            </a:r>
          </a:p>
        </p:txBody>
      </p:sp>
    </p:spTree>
    <p:extLst>
      <p:ext uri="{BB962C8B-B14F-4D97-AF65-F5344CB8AC3E}">
        <p14:creationId xmlns:p14="http://schemas.microsoft.com/office/powerpoint/2010/main" val="53591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硬件定义软件，还是软件定义硬件？</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pic>
        <p:nvPicPr>
          <p:cNvPr id="2" name="图片 1">
            <a:extLst>
              <a:ext uri="{FF2B5EF4-FFF2-40B4-BE49-F238E27FC236}">
                <a16:creationId xmlns:a16="http://schemas.microsoft.com/office/drawing/2014/main" id="{C7096A68-CC7C-EE47-BA78-0A01667BCE35}"/>
              </a:ext>
            </a:extLst>
          </p:cNvPr>
          <p:cNvPicPr>
            <a:picLocks noChangeAspect="1"/>
          </p:cNvPicPr>
          <p:nvPr/>
        </p:nvPicPr>
        <p:blipFill>
          <a:blip r:embed="rId3"/>
          <a:stretch>
            <a:fillRect/>
          </a:stretch>
        </p:blipFill>
        <p:spPr>
          <a:xfrm>
            <a:off x="1057821" y="2795488"/>
            <a:ext cx="5486400" cy="3225800"/>
          </a:xfrm>
          <a:prstGeom prst="rect">
            <a:avLst/>
          </a:prstGeom>
        </p:spPr>
      </p:pic>
    </p:spTree>
    <p:extLst>
      <p:ext uri="{BB962C8B-B14F-4D97-AF65-F5344CB8AC3E}">
        <p14:creationId xmlns:p14="http://schemas.microsoft.com/office/powerpoint/2010/main" val="3083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73395921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9706077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CEBF2-FF74-2242-87B0-4879BF1AC6FC}"/>
              </a:ext>
            </a:extLst>
          </p:cNvPr>
          <p:cNvSpPr>
            <a:spLocks noGrp="1"/>
          </p:cNvSpPr>
          <p:nvPr>
            <p:ph type="title"/>
          </p:nvPr>
        </p:nvSpPr>
        <p:spPr/>
        <p:txBody>
          <a:bodyPr/>
          <a:lstStyle/>
          <a:p>
            <a:r>
              <a:rPr lang="en-US" altLang="zh-CN" dirty="0"/>
              <a:t>Hardware</a:t>
            </a:r>
            <a:r>
              <a:rPr lang="zh-CN" altLang="en-US" dirty="0"/>
              <a:t> </a:t>
            </a:r>
            <a:r>
              <a:rPr lang="en-US" altLang="zh-CN" dirty="0"/>
              <a:t>vs</a:t>
            </a:r>
            <a:r>
              <a:rPr lang="zh-CN" altLang="en-US" dirty="0"/>
              <a:t> </a:t>
            </a:r>
            <a:r>
              <a:rPr lang="en-US" altLang="zh-CN" dirty="0"/>
              <a:t>Software</a:t>
            </a:r>
            <a:r>
              <a:rPr lang="zh-CN" altLang="en-US" dirty="0"/>
              <a:t> </a:t>
            </a:r>
            <a:r>
              <a:rPr lang="en-US" altLang="zh-CN" dirty="0"/>
              <a:t>define</a:t>
            </a:r>
            <a:endParaRPr lang="zh-CN" altLang="en-US" dirty="0"/>
          </a:p>
        </p:txBody>
      </p:sp>
      <p:sp>
        <p:nvSpPr>
          <p:cNvPr id="7" name="内容占位符 6">
            <a:extLst>
              <a:ext uri="{FF2B5EF4-FFF2-40B4-BE49-F238E27FC236}">
                <a16:creationId xmlns:a16="http://schemas.microsoft.com/office/drawing/2014/main" id="{D90D62EF-91CD-B741-B4EA-BEAA13C799FF}"/>
              </a:ext>
            </a:extLst>
          </p:cNvPr>
          <p:cNvSpPr>
            <a:spLocks noGrp="1"/>
          </p:cNvSpPr>
          <p:nvPr>
            <p:ph sz="half" idx="1"/>
          </p:nvPr>
        </p:nvSpPr>
        <p:spPr>
          <a:xfrm>
            <a:off x="623636" y="1412776"/>
            <a:ext cx="6050810" cy="4608512"/>
          </a:xfrm>
        </p:spPr>
        <p:txBody>
          <a:bodyPr/>
          <a:lstStyle/>
          <a:p>
            <a:pPr>
              <a:spcAft>
                <a:spcPts val="500"/>
              </a:spcAft>
            </a:pPr>
            <a:r>
              <a:rPr lang="zh-CN" altLang="en-US" b="1" dirty="0">
                <a:latin typeface="Gill Sans MT" panose="020B0502020104020203" pitchFamily="34" charset="0"/>
              </a:rPr>
              <a:t>硬件定义软件：</a:t>
            </a:r>
            <a:endParaRPr lang="en-US" altLang="zh-CN" b="1" dirty="0">
              <a:latin typeface="Gill Sans MT" panose="020B0502020104020203" pitchFamily="34" charset="0"/>
            </a:endParaRPr>
          </a:p>
          <a:p>
            <a:pPr lvl="1">
              <a:spcAft>
                <a:spcPts val="500"/>
              </a:spcAft>
            </a:pPr>
            <a:r>
              <a:rPr lang="zh-CN" altLang="en-US" dirty="0">
                <a:latin typeface="Gill Sans MT" panose="020B0502020104020203" pitchFamily="34" charset="0"/>
              </a:rPr>
              <a:t>系统业务逻辑以硬件实现为主，软件实现为辅；软件依赖于硬件提供的接口构建（</a:t>
            </a:r>
            <a:r>
              <a:rPr lang="en-US" altLang="zh-CN" dirty="0">
                <a:latin typeface="Gill Sans MT" panose="020B0502020104020203" pitchFamily="34" charset="0"/>
              </a:rPr>
              <a:t>e.g.</a:t>
            </a:r>
            <a:r>
              <a:rPr lang="zh-CN" altLang="en-US" dirty="0">
                <a:latin typeface="Gill Sans MT" panose="020B0502020104020203" pitchFamily="34" charset="0"/>
              </a:rPr>
              <a:t> 早期的操作系统）。</a:t>
            </a:r>
          </a:p>
          <a:p>
            <a:pPr>
              <a:spcAft>
                <a:spcPts val="500"/>
              </a:spcAft>
            </a:pPr>
            <a:r>
              <a:rPr lang="zh-CN" altLang="en-US" b="1" dirty="0">
                <a:latin typeface="Gill Sans MT" panose="020B0502020104020203" pitchFamily="34" charset="0"/>
              </a:rPr>
              <a:t>软件定义硬件：</a:t>
            </a:r>
            <a:endParaRPr lang="en-US" altLang="zh-CN" b="1"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系统业务逻辑以软件实现为主，硬件实现为辅（</a:t>
            </a:r>
            <a:r>
              <a:rPr lang="en-US" altLang="zh-CN" dirty="0">
                <a:latin typeface="Gill Sans MT" panose="020B0502020104020203" pitchFamily="34" charset="0"/>
              </a:rPr>
              <a:t>e.g.</a:t>
            </a:r>
            <a:r>
              <a:rPr lang="zh-CN" altLang="en-US" dirty="0">
                <a:latin typeface="Gill Sans MT" panose="020B0502020104020203" pitchFamily="34" charset="0"/>
              </a:rPr>
              <a:t>，</a:t>
            </a:r>
            <a:r>
              <a:rPr lang="en-US" altLang="zh-CN" dirty="0">
                <a:latin typeface="Gill Sans MT" panose="020B0502020104020203" pitchFamily="34" charset="0"/>
              </a:rPr>
              <a:t>AI4SIC</a:t>
            </a:r>
            <a:r>
              <a:rPr lang="zh-CN" altLang="en-US" dirty="0">
                <a:latin typeface="Gill Sans MT" panose="020B0502020104020203" pitchFamily="34" charset="0"/>
              </a:rPr>
              <a:t>模拟仿真软件）；</a:t>
            </a:r>
            <a:endParaRPr lang="en-US" altLang="zh-CN"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硬件对于软件可编程，硬件按照软件编程逻辑执行操作（</a:t>
            </a:r>
            <a:r>
              <a:rPr lang="en-US" altLang="zh-CN" dirty="0">
                <a:latin typeface="Gill Sans MT" panose="020B0502020104020203" pitchFamily="34" charset="0"/>
              </a:rPr>
              <a:t>e.g.</a:t>
            </a:r>
            <a:r>
              <a:rPr lang="zh-CN" altLang="en-US" dirty="0">
                <a:latin typeface="Gill Sans MT" panose="020B0502020104020203" pitchFamily="34" charset="0"/>
              </a:rPr>
              <a:t>，带有渲染管道</a:t>
            </a:r>
            <a:r>
              <a:rPr lang="en-US" altLang="zh-CN" dirty="0">
                <a:latin typeface="Gill Sans MT" panose="020B0502020104020203" pitchFamily="34" charset="0"/>
              </a:rPr>
              <a:t>Pipeline</a:t>
            </a:r>
            <a:r>
              <a:rPr lang="zh-CN" altLang="en-US" dirty="0">
                <a:latin typeface="Gill Sans MT" panose="020B0502020104020203" pitchFamily="34" charset="0"/>
              </a:rPr>
              <a:t>的</a:t>
            </a:r>
            <a:r>
              <a:rPr lang="en-US" altLang="zh-CN" dirty="0">
                <a:latin typeface="Gill Sans MT" panose="020B0502020104020203" pitchFamily="34" charset="0"/>
              </a:rPr>
              <a:t>GPU</a:t>
            </a:r>
            <a:r>
              <a:rPr lang="zh-CN" altLang="en-US" dirty="0">
                <a:latin typeface="Gill Sans MT" panose="020B0502020104020203" pitchFamily="34" charset="0"/>
              </a:rPr>
              <a:t>）；</a:t>
            </a:r>
            <a:endParaRPr lang="en-US" altLang="zh-CN"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硬件依赖于软件提供的接口构建（</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 算法）</a:t>
            </a:r>
          </a:p>
        </p:txBody>
      </p:sp>
      <p:pic>
        <p:nvPicPr>
          <p:cNvPr id="5" name="图片 4">
            <a:extLst>
              <a:ext uri="{FF2B5EF4-FFF2-40B4-BE49-F238E27FC236}">
                <a16:creationId xmlns:a16="http://schemas.microsoft.com/office/drawing/2014/main" id="{CF53D8A4-D8C5-A044-AC29-3B2A1A1BB4E0}"/>
              </a:ext>
            </a:extLst>
          </p:cNvPr>
          <p:cNvPicPr>
            <a:picLocks noChangeAspect="1"/>
          </p:cNvPicPr>
          <p:nvPr/>
        </p:nvPicPr>
        <p:blipFill>
          <a:blip r:embed="rId2"/>
          <a:stretch>
            <a:fillRect/>
          </a:stretch>
        </p:blipFill>
        <p:spPr>
          <a:xfrm>
            <a:off x="6935237" y="1361781"/>
            <a:ext cx="4602477" cy="4671948"/>
          </a:xfrm>
          <a:prstGeom prst="rect">
            <a:avLst/>
          </a:prstGeom>
        </p:spPr>
      </p:pic>
    </p:spTree>
    <p:extLst>
      <p:ext uri="{BB962C8B-B14F-4D97-AF65-F5344CB8AC3E}">
        <p14:creationId xmlns:p14="http://schemas.microsoft.com/office/powerpoint/2010/main" val="343636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6B5DDC-F46F-4245-99EC-B3C1A5485EED}"/>
              </a:ext>
            </a:extLst>
          </p:cNvPr>
          <p:cNvSpPr>
            <a:spLocks noGrp="1"/>
          </p:cNvSpPr>
          <p:nvPr>
            <p:ph type="title"/>
          </p:nvPr>
        </p:nvSpPr>
        <p:spPr/>
        <p:txBody>
          <a:bodyPr/>
          <a:lstStyle/>
          <a:p>
            <a:r>
              <a:rPr lang="en-US" altLang="zh-CN" dirty="0"/>
              <a:t>Hardware</a:t>
            </a:r>
            <a:r>
              <a:rPr lang="zh-CN" altLang="en-US" dirty="0"/>
              <a:t> </a:t>
            </a:r>
            <a:r>
              <a:rPr lang="en-US" altLang="zh-CN" dirty="0"/>
              <a:t>vs</a:t>
            </a:r>
            <a:r>
              <a:rPr lang="zh-CN" altLang="en-US" dirty="0"/>
              <a:t> </a:t>
            </a:r>
            <a:r>
              <a:rPr lang="en-US" altLang="zh-CN" dirty="0"/>
              <a:t>Software</a:t>
            </a:r>
            <a:r>
              <a:rPr lang="zh-CN" altLang="en-US" dirty="0"/>
              <a:t> </a:t>
            </a:r>
            <a:r>
              <a:rPr lang="en-US" altLang="zh-CN" dirty="0"/>
              <a:t>define</a:t>
            </a:r>
            <a:endParaRPr lang="zh-CN" altLang="en-US" dirty="0"/>
          </a:p>
        </p:txBody>
      </p:sp>
      <p:sp>
        <p:nvSpPr>
          <p:cNvPr id="6" name="内容占位符 5">
            <a:extLst>
              <a:ext uri="{FF2B5EF4-FFF2-40B4-BE49-F238E27FC236}">
                <a16:creationId xmlns:a16="http://schemas.microsoft.com/office/drawing/2014/main" id="{4756F1E6-1371-C34A-999C-0D2BA994B818}"/>
              </a:ext>
            </a:extLst>
          </p:cNvPr>
          <p:cNvSpPr>
            <a:spLocks noGrp="1"/>
          </p:cNvSpPr>
          <p:nvPr>
            <p:ph sz="half" idx="1"/>
          </p:nvPr>
        </p:nvSpPr>
        <p:spPr/>
        <p:txBody>
          <a:bodyPr/>
          <a:lstStyle/>
          <a:p>
            <a:pPr marL="0" indent="0">
              <a:buNone/>
            </a:pPr>
            <a:r>
              <a:rPr lang="zh-CN" altLang="en-US" dirty="0">
                <a:latin typeface="Gill Sans MT" panose="020B0502020104020203" pitchFamily="34" charset="0"/>
              </a:rPr>
              <a:t>硬件定义软件，还是软件定义硬件，跟系统复杂度是休戚相关：</a:t>
            </a:r>
            <a:endParaRPr lang="en-US" altLang="zh-CN" dirty="0">
              <a:latin typeface="Gill Sans MT" panose="020B0502020104020203" pitchFamily="34" charset="0"/>
            </a:endParaRPr>
          </a:p>
          <a:p>
            <a:r>
              <a:rPr lang="en-US" altLang="zh-CN" b="1" dirty="0">
                <a:latin typeface="Gill Sans MT" panose="020B0502020104020203" pitchFamily="34" charset="0"/>
              </a:rPr>
              <a:t>CPU</a:t>
            </a:r>
            <a:r>
              <a:rPr lang="zh-CN" altLang="en-US" b="1" dirty="0">
                <a:latin typeface="Gill Sans MT" panose="020B0502020104020203" pitchFamily="34" charset="0"/>
              </a:rPr>
              <a:t>：</a:t>
            </a:r>
            <a:r>
              <a:rPr lang="zh-CN" altLang="en-US" dirty="0">
                <a:latin typeface="Gill Sans MT" panose="020B0502020104020203" pitchFamily="34" charset="0"/>
              </a:rPr>
              <a:t>系统复杂度较小，迭代较慢。可以快速设计优化的系统软硬件划分，先硬件开发，然后开始系统层和应用层的软件开发（</a:t>
            </a:r>
            <a:r>
              <a:rPr lang="en-US" altLang="zh-CN" dirty="0">
                <a:latin typeface="Gill Sans MT" panose="020B0502020104020203" pitchFamily="34" charset="0"/>
              </a:rPr>
              <a:t>Windows</a:t>
            </a:r>
            <a:r>
              <a:rPr lang="zh-CN" altLang="en-US" dirty="0">
                <a:latin typeface="Gill Sans MT" panose="020B0502020104020203" pitchFamily="34" charset="0"/>
              </a:rPr>
              <a:t>操作系统等软件）。</a:t>
            </a:r>
            <a:endParaRPr lang="en-US" altLang="zh-CN" dirty="0">
              <a:latin typeface="Gill Sans MT" panose="020B0502020104020203" pitchFamily="34" charset="0"/>
            </a:endParaRPr>
          </a:p>
          <a:p>
            <a:r>
              <a:rPr lang="en-US" altLang="zh-CN" b="1" dirty="0">
                <a:latin typeface="Gill Sans MT" panose="020B0502020104020203" pitchFamily="34" charset="0"/>
              </a:rPr>
              <a:t>GPU</a:t>
            </a:r>
            <a:r>
              <a:rPr lang="zh-CN" altLang="en-US" b="1" dirty="0">
                <a:latin typeface="Gill Sans MT" panose="020B0502020104020203" pitchFamily="34" charset="0"/>
              </a:rPr>
              <a:t>：</a:t>
            </a:r>
            <a:r>
              <a:rPr lang="zh-CN" altLang="en-US" dirty="0">
                <a:latin typeface="Gill Sans MT" panose="020B0502020104020203" pitchFamily="34" charset="0"/>
              </a:rPr>
              <a:t>量变引起质变，随着系统复杂度上升，系统迭代快，直接实现一个完全优化的设计难度很大。系统实现变成了演进式：</a:t>
            </a:r>
            <a:r>
              <a:rPr lang="en-US" altLang="zh-CN" dirty="0">
                <a:latin typeface="Gill Sans MT" panose="020B0502020104020203" pitchFamily="34" charset="0"/>
              </a:rPr>
              <a:t>1</a:t>
            </a:r>
            <a:r>
              <a:rPr lang="zh-CN" altLang="en-US" dirty="0">
                <a:latin typeface="Gill Sans MT" panose="020B0502020104020203" pitchFamily="34" charset="0"/>
              </a:rPr>
              <a:t>）前期系统不够稳定，算法和业务逻辑在快速迭代，需要快速实现想法。</a:t>
            </a:r>
            <a:r>
              <a:rPr lang="en-US" altLang="zh-CN" dirty="0">
                <a:latin typeface="Gill Sans MT" panose="020B0502020104020203" pitchFamily="34" charset="0"/>
              </a:rPr>
              <a:t>2</a:t>
            </a:r>
            <a:r>
              <a:rPr lang="zh-CN" altLang="en-US" dirty="0">
                <a:latin typeface="Gill Sans MT" panose="020B0502020104020203" pitchFamily="34" charset="0"/>
              </a:rPr>
              <a:t>）随系统发展，算法和业务逻辑逐渐稳定，后续逐步优化到</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DSA</a:t>
            </a:r>
            <a:r>
              <a:rPr lang="zh-CN" altLang="en-US" dirty="0">
                <a:latin typeface="Gill Sans MT" panose="020B0502020104020203" pitchFamily="34" charset="0"/>
              </a:rPr>
              <a:t>等硬件加速来持续优化性能。</a:t>
            </a:r>
            <a:endParaRPr lang="en-US" altLang="zh-CN" dirty="0">
              <a:latin typeface="Gill Sans MT" panose="020B0502020104020203" pitchFamily="34" charset="0"/>
            </a:endParaRPr>
          </a:p>
          <a:p>
            <a:endParaRPr lang="zh-CN" altLang="en-US" dirty="0">
              <a:latin typeface="Gill Sans MT" panose="020B0502020104020203" pitchFamily="34" charset="0"/>
            </a:endParaRPr>
          </a:p>
          <a:p>
            <a:pPr marL="0" indent="0">
              <a:buNone/>
            </a:pPr>
            <a:r>
              <a:rPr lang="zh-CN" altLang="en-US" b="1" dirty="0">
                <a:latin typeface="Gill Sans MT" panose="020B0502020104020203" pitchFamily="34" charset="0"/>
              </a:rPr>
              <a:t>本质上是系统定义：</a:t>
            </a:r>
            <a:r>
              <a:rPr lang="zh-CN" altLang="en-US" dirty="0">
                <a:latin typeface="Gill Sans MT" panose="020B0502020104020203" pitchFamily="34" charset="0"/>
              </a:rPr>
              <a:t>系统复杂度过高，实现难以一次到位，系统实现，变成了持续优化和迭代的过程。</a:t>
            </a:r>
          </a:p>
        </p:txBody>
      </p:sp>
    </p:spTree>
    <p:extLst>
      <p:ext uri="{BB962C8B-B14F-4D97-AF65-F5344CB8AC3E}">
        <p14:creationId xmlns:p14="http://schemas.microsoft.com/office/powerpoint/2010/main" val="322140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533E0E-E8BB-D84F-B603-FAA79413FEB7}"/>
              </a:ext>
            </a:extLst>
          </p:cNvPr>
          <p:cNvSpPr>
            <a:spLocks noGrp="1"/>
          </p:cNvSpPr>
          <p:nvPr>
            <p:ph type="title"/>
          </p:nvPr>
        </p:nvSpPr>
        <p:spPr/>
        <p:txBody>
          <a:bodyPr/>
          <a:lstStyle/>
          <a:p>
            <a:pPr latinLnBrk="1"/>
            <a:r>
              <a:rPr lang="zh-CN" altLang="en-US" dirty="0"/>
              <a:t>计算体系 </a:t>
            </a:r>
            <a:r>
              <a:rPr lang="en-US" altLang="zh-CN" dirty="0"/>
              <a:t>vs</a:t>
            </a:r>
            <a:r>
              <a:rPr lang="zh-CN" altLang="en-US" dirty="0"/>
              <a:t> 编译体系</a:t>
            </a:r>
          </a:p>
        </p:txBody>
      </p:sp>
      <p:sp>
        <p:nvSpPr>
          <p:cNvPr id="6" name="内容占位符 5">
            <a:extLst>
              <a:ext uri="{FF2B5EF4-FFF2-40B4-BE49-F238E27FC236}">
                <a16:creationId xmlns:a16="http://schemas.microsoft.com/office/drawing/2014/main" id="{4ED89516-5F23-5E43-81CE-1D4B705E7AD9}"/>
              </a:ext>
            </a:extLst>
          </p:cNvPr>
          <p:cNvSpPr>
            <a:spLocks noGrp="1"/>
          </p:cNvSpPr>
          <p:nvPr>
            <p:ph sz="half" idx="1"/>
          </p:nvPr>
        </p:nvSpPr>
        <p:spPr>
          <a:xfrm>
            <a:off x="623635" y="1340768"/>
            <a:ext cx="10963473" cy="2016224"/>
          </a:xfrm>
        </p:spPr>
        <p:txBody>
          <a:bodyPr/>
          <a:lstStyle/>
          <a:p>
            <a:pPr eaLnBrk="1" latinLnBrk="1" hangingPunct="1"/>
            <a:r>
              <a:rPr lang="zh-CN" altLang="en-US" dirty="0">
                <a:latin typeface="Gill Sans MT" panose="020B0502020104020203" pitchFamily="34" charset="0"/>
              </a:rPr>
              <a:t>超异构架构的处理器越来越多，需要构建高效、标准、开放接口和架构体系（</a:t>
            </a:r>
            <a:r>
              <a:rPr lang="en-US" altLang="zh-CN" dirty="0">
                <a:latin typeface="Gill Sans MT" panose="020B0502020104020203" pitchFamily="34" charset="0"/>
              </a:rPr>
              <a:t>e.g.</a:t>
            </a:r>
            <a:r>
              <a:rPr lang="zh-CN" altLang="en-US" dirty="0">
                <a:latin typeface="Gill Sans MT" panose="020B0502020104020203" pitchFamily="34" charset="0"/>
              </a:rPr>
              <a:t>，</a:t>
            </a:r>
            <a:r>
              <a:rPr lang="en-US" altLang="zh-CN" dirty="0">
                <a:latin typeface="Gill Sans MT" panose="020B0502020104020203" pitchFamily="34" charset="0"/>
              </a:rPr>
              <a:t>OpenCL</a:t>
            </a:r>
            <a:r>
              <a:rPr lang="zh-CN" altLang="en-US" dirty="0">
                <a:latin typeface="Gill Sans MT" panose="020B0502020104020203" pitchFamily="34" charset="0"/>
              </a:rPr>
              <a:t>），才能构建一致性的宏架构（多种架构组合）平台，才能避免场景覆盖的碎片化。</a:t>
            </a:r>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现在正处于计算体系变革和编译体系变革</a:t>
            </a:r>
            <a:r>
              <a:rPr lang="en-US" altLang="zh-CN" dirty="0">
                <a:latin typeface="Gill Sans MT" panose="020B0502020104020203" pitchFamily="34" charset="0"/>
              </a:rPr>
              <a:t>10</a:t>
            </a:r>
            <a:r>
              <a:rPr lang="zh-CN" altLang="en-US" dirty="0">
                <a:latin typeface="Gill Sans MT" panose="020B0502020104020203" pitchFamily="34" charset="0"/>
              </a:rPr>
              <a:t>年，避免为了某个应用加速而去进行非必要大量上层应用迁移对接到硬件</a:t>
            </a:r>
            <a:r>
              <a:rPr lang="en-US" altLang="zh-CN" dirty="0">
                <a:latin typeface="Gill Sans MT" panose="020B0502020104020203" pitchFamily="34" charset="0"/>
              </a:rPr>
              <a:t>API</a:t>
            </a:r>
            <a:r>
              <a:rPr lang="zh-CN" altLang="en-US" dirty="0">
                <a:latin typeface="Gill Sans MT" panose="020B0502020104020203" pitchFamily="34" charset="0"/>
              </a:rPr>
              <a:t>，应交由一致性的宏架构（多种架构组合）平台（编译</a:t>
            </a:r>
            <a:r>
              <a:rPr lang="en-US" altLang="zh-CN" dirty="0">
                <a:latin typeface="Gill Sans MT" panose="020B0502020104020203" pitchFamily="34" charset="0"/>
              </a:rPr>
              <a:t>/</a:t>
            </a:r>
            <a:r>
              <a:rPr lang="zh-CN" altLang="en-US" dirty="0">
                <a:latin typeface="Gill Sans MT" panose="020B0502020104020203" pitchFamily="34" charset="0"/>
              </a:rPr>
              <a:t>操作系统）。</a:t>
            </a:r>
          </a:p>
        </p:txBody>
      </p:sp>
      <p:pic>
        <p:nvPicPr>
          <p:cNvPr id="7" name="图片 6">
            <a:extLst>
              <a:ext uri="{FF2B5EF4-FFF2-40B4-BE49-F238E27FC236}">
                <a16:creationId xmlns:a16="http://schemas.microsoft.com/office/drawing/2014/main" id="{FA00180E-44CD-BB4B-9203-0BAED83A8ED3}"/>
              </a:ext>
            </a:extLst>
          </p:cNvPr>
          <p:cNvPicPr>
            <a:picLocks noChangeAspect="1"/>
          </p:cNvPicPr>
          <p:nvPr/>
        </p:nvPicPr>
        <p:blipFill>
          <a:blip r:embed="rId2"/>
          <a:stretch>
            <a:fillRect/>
          </a:stretch>
        </p:blipFill>
        <p:spPr>
          <a:xfrm>
            <a:off x="2858021" y="3474126"/>
            <a:ext cx="4896544" cy="2765641"/>
          </a:xfrm>
          <a:prstGeom prst="rect">
            <a:avLst/>
          </a:prstGeom>
        </p:spPr>
      </p:pic>
    </p:spTree>
    <p:extLst>
      <p:ext uri="{BB962C8B-B14F-4D97-AF65-F5344CB8AC3E}">
        <p14:creationId xmlns:p14="http://schemas.microsoft.com/office/powerpoint/2010/main" val="414312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r>
              <a:rPr lang="zh-CN" altLang="en-US" dirty="0"/>
              <a:t>计算资源中心化，提升算力利用率</a:t>
            </a:r>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a:xfrm>
            <a:off x="623635" y="1412776"/>
            <a:ext cx="10963473" cy="2232248"/>
          </a:xfrm>
        </p:spPr>
        <p:txBody>
          <a:bodyPr/>
          <a:lstStyle/>
          <a:p>
            <a:pPr marL="0" indent="0">
              <a:buNone/>
            </a:pPr>
            <a:r>
              <a:rPr lang="zh-CN" altLang="en-US" b="1" dirty="0">
                <a:latin typeface="Gill Sans MT" panose="020B0502020104020203" pitchFamily="34" charset="0"/>
              </a:rPr>
              <a:t>跨平台统一计算架构，把孤岛计算资源连接起来，实现计算资源池化，提升算力利用率：</a:t>
            </a:r>
          </a:p>
          <a:p>
            <a:pPr marL="457200" indent="-457200">
              <a:buFont typeface="+mj-lt"/>
              <a:buAutoNum type="arabicPeriod"/>
            </a:pPr>
            <a:r>
              <a:rPr lang="zh-CN" altLang="en-US" sz="1800" b="1" dirty="0">
                <a:latin typeface="Gill Sans MT" panose="020B0502020104020203" pitchFamily="34" charset="0"/>
              </a:rPr>
              <a:t>跨同类处理器架构：</a:t>
            </a:r>
            <a:r>
              <a:rPr lang="zh-CN" altLang="en-US" sz="1800" dirty="0">
                <a:latin typeface="Gill Sans MT" panose="020B0502020104020203" pitchFamily="34" charset="0"/>
              </a:rPr>
              <a:t>应用软件可跨</a:t>
            </a:r>
            <a:r>
              <a:rPr lang="en-US" altLang="zh-CN" sz="1800" dirty="0">
                <a:latin typeface="Gill Sans MT" panose="020B0502020104020203" pitchFamily="34" charset="0"/>
              </a:rPr>
              <a:t>x86</a:t>
            </a:r>
            <a:r>
              <a:rPr lang="zh-CN" altLang="en-US" sz="1800" dirty="0">
                <a:latin typeface="Gill Sans MT" panose="020B0502020104020203" pitchFamily="34" charset="0"/>
              </a:rPr>
              <a:t>、</a:t>
            </a:r>
            <a:r>
              <a:rPr lang="en-US" altLang="zh-CN" sz="1800" dirty="0">
                <a:latin typeface="Gill Sans MT" panose="020B0502020104020203" pitchFamily="34" charset="0"/>
              </a:rPr>
              <a:t>ARM</a:t>
            </a:r>
            <a:r>
              <a:rPr lang="zh-CN" altLang="en-US" sz="1800" dirty="0">
                <a:latin typeface="Gill Sans MT" panose="020B0502020104020203" pitchFamily="34" charset="0"/>
              </a:rPr>
              <a:t>和</a:t>
            </a:r>
            <a:r>
              <a:rPr lang="en-US" altLang="zh-CN" sz="1800" dirty="0">
                <a:latin typeface="Gill Sans MT" panose="020B0502020104020203" pitchFamily="34" charset="0"/>
              </a:rPr>
              <a:t>RISC-V</a:t>
            </a:r>
            <a:r>
              <a:rPr lang="zh-CN" altLang="en-US" sz="1800" dirty="0">
                <a:latin typeface="Gill Sans MT" panose="020B0502020104020203" pitchFamily="34" charset="0"/>
              </a:rPr>
              <a:t>等</a:t>
            </a:r>
            <a:r>
              <a:rPr lang="en-US" altLang="zh-CN" sz="1800" dirty="0">
                <a:latin typeface="Gill Sans MT" panose="020B0502020104020203" pitchFamily="34" charset="0"/>
              </a:rPr>
              <a:t>CPU</a:t>
            </a:r>
            <a:r>
              <a:rPr lang="zh-CN" altLang="en-US" sz="1800" dirty="0">
                <a:latin typeface="Gill Sans MT" panose="020B0502020104020203" pitchFamily="34" charset="0"/>
              </a:rPr>
              <a:t>运行。</a:t>
            </a:r>
          </a:p>
          <a:p>
            <a:pPr marL="457200" indent="-457200">
              <a:buFont typeface="+mj-lt"/>
              <a:buAutoNum type="arabicPeriod"/>
            </a:pPr>
            <a:r>
              <a:rPr lang="zh-CN" altLang="en-US" sz="1800" b="1" dirty="0">
                <a:latin typeface="Gill Sans MT" panose="020B0502020104020203" pitchFamily="34" charset="0"/>
              </a:rPr>
              <a:t>跨不同类处理器架构：</a:t>
            </a:r>
            <a:r>
              <a:rPr lang="zh-CN" altLang="en-US" sz="1800" dirty="0">
                <a:latin typeface="Gill Sans MT" panose="020B0502020104020203" pitchFamily="34" charset="0"/>
              </a:rPr>
              <a:t>软件跨</a:t>
            </a:r>
            <a:r>
              <a:rPr lang="en-US" altLang="zh-CN" sz="1800" dirty="0">
                <a:latin typeface="Gill Sans MT" panose="020B0502020104020203" pitchFamily="34" charset="0"/>
              </a:rPr>
              <a:t>CPU</a:t>
            </a:r>
            <a:r>
              <a:rPr lang="zh-CN" altLang="en-US" sz="1800" dirty="0">
                <a:latin typeface="Gill Sans MT" panose="020B0502020104020203" pitchFamily="34" charset="0"/>
              </a:rPr>
              <a:t>、</a:t>
            </a:r>
            <a:r>
              <a:rPr lang="en-US" altLang="zh-CN" sz="1800" dirty="0">
                <a:latin typeface="Gill Sans MT" panose="020B0502020104020203" pitchFamily="34" charset="0"/>
              </a:rPr>
              <a:t>GPU</a:t>
            </a:r>
            <a:r>
              <a:rPr lang="zh-CN" altLang="en-US" sz="1800" dirty="0">
                <a:latin typeface="Gill Sans MT" panose="020B0502020104020203" pitchFamily="34" charset="0"/>
              </a:rPr>
              <a:t>、</a:t>
            </a:r>
            <a:r>
              <a:rPr lang="en-US" altLang="zh-CN" sz="1800" dirty="0">
                <a:latin typeface="Gill Sans MT" panose="020B0502020104020203" pitchFamily="34" charset="0"/>
              </a:rPr>
              <a:t>FPGA</a:t>
            </a:r>
            <a:r>
              <a:rPr lang="zh-CN" altLang="en-US" sz="1800" dirty="0">
                <a:latin typeface="Gill Sans MT" panose="020B0502020104020203" pitchFamily="34" charset="0"/>
              </a:rPr>
              <a:t>和</a:t>
            </a:r>
            <a:r>
              <a:rPr lang="en-US" altLang="zh-CN" sz="1800" dirty="0">
                <a:latin typeface="Gill Sans MT" panose="020B0502020104020203" pitchFamily="34" charset="0"/>
              </a:rPr>
              <a:t>DSA</a:t>
            </a:r>
            <a:r>
              <a:rPr lang="zh-CN" altLang="en-US" sz="1800" dirty="0">
                <a:latin typeface="Gill Sans MT" panose="020B0502020104020203" pitchFamily="34" charset="0"/>
              </a:rPr>
              <a:t>等处理器运行。</a:t>
            </a:r>
          </a:p>
          <a:p>
            <a:pPr marL="457200" indent="-457200">
              <a:buFont typeface="+mj-lt"/>
              <a:buAutoNum type="arabicPeriod"/>
            </a:pPr>
            <a:r>
              <a:rPr lang="zh-CN" altLang="en-US" sz="1800" b="1" dirty="0">
                <a:latin typeface="Gill Sans MT" panose="020B0502020104020203" pitchFamily="34" charset="0"/>
              </a:rPr>
              <a:t>跨芯片平台：</a:t>
            </a:r>
            <a:r>
              <a:rPr lang="zh-CN" altLang="en-US" sz="1800" dirty="0">
                <a:latin typeface="Gill Sans MT" panose="020B0502020104020203" pitchFamily="34" charset="0"/>
              </a:rPr>
              <a:t>软件在 </a:t>
            </a:r>
            <a:r>
              <a:rPr lang="en-US" altLang="zh-CN" sz="1800" dirty="0">
                <a:latin typeface="Gill Sans MT" panose="020B0502020104020203" pitchFamily="34" charset="0"/>
              </a:rPr>
              <a:t>Intel</a:t>
            </a:r>
            <a:r>
              <a:rPr lang="zh-CN" altLang="en-US" sz="1800" dirty="0">
                <a:latin typeface="Gill Sans MT" panose="020B0502020104020203" pitchFamily="34" charset="0"/>
              </a:rPr>
              <a:t>、</a:t>
            </a:r>
            <a:r>
              <a:rPr lang="en-US" altLang="zh-CN" sz="1800" dirty="0">
                <a:latin typeface="Gill Sans MT" panose="020B0502020104020203" pitchFamily="34" charset="0"/>
              </a:rPr>
              <a:t>Huawei</a:t>
            </a:r>
            <a:r>
              <a:rPr lang="zh-CN" altLang="en-US" sz="1800" dirty="0">
                <a:latin typeface="Gill Sans MT" panose="020B0502020104020203" pitchFamily="34" charset="0"/>
              </a:rPr>
              <a:t>、</a:t>
            </a:r>
            <a:r>
              <a:rPr lang="en-US" altLang="zh-CN" sz="1800" dirty="0">
                <a:latin typeface="Gill Sans MT" panose="020B0502020104020203" pitchFamily="34" charset="0"/>
              </a:rPr>
              <a:t>NVIDIA</a:t>
            </a:r>
            <a:r>
              <a:rPr lang="zh-CN" altLang="en-US" sz="1800" dirty="0">
                <a:latin typeface="Gill Sans MT" panose="020B0502020104020203" pitchFamily="34" charset="0"/>
              </a:rPr>
              <a:t> 等不同公司芯片运行。</a:t>
            </a:r>
          </a:p>
          <a:p>
            <a:pPr marL="457200" indent="-457200">
              <a:buFont typeface="+mj-lt"/>
              <a:buAutoNum type="arabicPeriod"/>
            </a:pPr>
            <a:r>
              <a:rPr lang="zh-CN" altLang="en-US" sz="1800" b="1" dirty="0">
                <a:latin typeface="Gill Sans MT" panose="020B0502020104020203" pitchFamily="34" charset="0"/>
              </a:rPr>
              <a:t>跨云边端：</a:t>
            </a:r>
            <a:r>
              <a:rPr lang="zh-CN" altLang="en-US" sz="1800" dirty="0">
                <a:latin typeface="Gill Sans MT" panose="020B0502020104020203" pitchFamily="34" charset="0"/>
              </a:rPr>
              <a:t>计算根据应用场景的部署情况，自适应选择运行在云边端中。</a:t>
            </a:r>
          </a:p>
        </p:txBody>
      </p:sp>
      <p:pic>
        <p:nvPicPr>
          <p:cNvPr id="7" name="图片 6">
            <a:extLst>
              <a:ext uri="{FF2B5EF4-FFF2-40B4-BE49-F238E27FC236}">
                <a16:creationId xmlns:a16="http://schemas.microsoft.com/office/drawing/2014/main" id="{C62A21DB-50AF-BA45-BBF8-086513FA20C8}"/>
              </a:ext>
            </a:extLst>
          </p:cNvPr>
          <p:cNvPicPr>
            <a:picLocks noChangeAspect="1"/>
          </p:cNvPicPr>
          <p:nvPr/>
        </p:nvPicPr>
        <p:blipFill>
          <a:blip r:embed="rId2"/>
          <a:stretch>
            <a:fillRect/>
          </a:stretch>
        </p:blipFill>
        <p:spPr>
          <a:xfrm>
            <a:off x="2858021" y="3786186"/>
            <a:ext cx="5252030" cy="2091086"/>
          </a:xfrm>
          <a:prstGeom prst="rect">
            <a:avLst/>
          </a:prstGeom>
        </p:spPr>
      </p:pic>
    </p:spTree>
    <p:extLst>
      <p:ext uri="{BB962C8B-B14F-4D97-AF65-F5344CB8AC3E}">
        <p14:creationId xmlns:p14="http://schemas.microsoft.com/office/powerpoint/2010/main" val="112255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r>
              <a:rPr lang="zh-CN" altLang="en-US" dirty="0"/>
              <a:t>计算资源中心化，提升算力利用率</a:t>
            </a:r>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a:xfrm>
            <a:off x="623635" y="1412776"/>
            <a:ext cx="10963473" cy="1080120"/>
          </a:xfrm>
        </p:spPr>
        <p:txBody>
          <a:bodyPr/>
          <a:lstStyle/>
          <a:p>
            <a:r>
              <a:rPr lang="zh-CN" altLang="en-US" sz="1800" dirty="0">
                <a:latin typeface="Gill Sans MT" panose="020B0502020104020203" pitchFamily="34" charset="0"/>
              </a:rPr>
              <a:t>跨平台统一计算架构，把孤岛计算资源连接起来，实现计算资源池化，提升算力利用率。</a:t>
            </a:r>
            <a:endParaRPr lang="en-US" altLang="zh-CN" sz="1800" dirty="0">
              <a:latin typeface="Gill Sans MT" panose="020B0502020104020203" pitchFamily="34" charset="0"/>
            </a:endParaRPr>
          </a:p>
          <a:p>
            <a:r>
              <a:rPr lang="zh-CN" altLang="en-US" sz="1800" dirty="0">
                <a:latin typeface="Gill Sans MT" panose="020B0502020104020203" pitchFamily="34" charset="0"/>
              </a:rPr>
              <a:t>超异构时代，形成开放生态，让计算资源形成资源池，满足更复杂的应用场景对算力无限的需求。</a:t>
            </a:r>
          </a:p>
        </p:txBody>
      </p:sp>
      <p:pic>
        <p:nvPicPr>
          <p:cNvPr id="7" name="图片 6">
            <a:extLst>
              <a:ext uri="{FF2B5EF4-FFF2-40B4-BE49-F238E27FC236}">
                <a16:creationId xmlns:a16="http://schemas.microsoft.com/office/drawing/2014/main" id="{C62A21DB-50AF-BA45-BBF8-086513FA20C8}"/>
              </a:ext>
            </a:extLst>
          </p:cNvPr>
          <p:cNvPicPr>
            <a:picLocks noChangeAspect="1"/>
          </p:cNvPicPr>
          <p:nvPr/>
        </p:nvPicPr>
        <p:blipFill>
          <a:blip r:embed="rId2"/>
          <a:stretch>
            <a:fillRect/>
          </a:stretch>
        </p:blipFill>
        <p:spPr>
          <a:xfrm>
            <a:off x="1729502" y="2663552"/>
            <a:ext cx="8737758" cy="3478922"/>
          </a:xfrm>
          <a:prstGeom prst="rect">
            <a:avLst/>
          </a:prstGeom>
        </p:spPr>
      </p:pic>
    </p:spTree>
    <p:extLst>
      <p:ext uri="{BB962C8B-B14F-4D97-AF65-F5344CB8AC3E}">
        <p14:creationId xmlns:p14="http://schemas.microsoft.com/office/powerpoint/2010/main" val="1199045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4EF816-B761-2045-9874-F20A7E3BDB79}"/>
              </a:ext>
            </a:extLst>
          </p:cNvPr>
          <p:cNvSpPr>
            <a:spLocks noGrp="1"/>
          </p:cNvSpPr>
          <p:nvPr>
            <p:ph type="title"/>
          </p:nvPr>
        </p:nvSpPr>
        <p:spPr/>
        <p:txBody>
          <a:bodyPr/>
          <a:lstStyle/>
          <a:p>
            <a:r>
              <a:rPr lang="en-US" altLang="zh-CN" dirty="0"/>
              <a:t>Summary</a:t>
            </a:r>
            <a:r>
              <a:rPr lang="zh-CN" altLang="en-US" dirty="0"/>
              <a:t>：软硬件共同定义，超异构开放生态</a:t>
            </a:r>
            <a:br>
              <a:rPr lang="zh-CN" altLang="en-US" b="0" dirty="0"/>
            </a:br>
            <a:endParaRPr lang="zh-CN" altLang="en-US" dirty="0"/>
          </a:p>
        </p:txBody>
      </p:sp>
      <p:sp>
        <p:nvSpPr>
          <p:cNvPr id="6" name="内容占位符 5">
            <a:extLst>
              <a:ext uri="{FF2B5EF4-FFF2-40B4-BE49-F238E27FC236}">
                <a16:creationId xmlns:a16="http://schemas.microsoft.com/office/drawing/2014/main" id="{03A2048F-6808-9F49-B327-D64495AE45F8}"/>
              </a:ext>
            </a:extLst>
          </p:cNvPr>
          <p:cNvSpPr>
            <a:spLocks noGrp="1"/>
          </p:cNvSpPr>
          <p:nvPr>
            <p:ph sz="half" idx="1"/>
          </p:nvPr>
        </p:nvSpPr>
        <p:spPr>
          <a:xfrm>
            <a:off x="623635" y="1412776"/>
            <a:ext cx="10963473" cy="1944216"/>
          </a:xfrm>
        </p:spPr>
        <p:txBody>
          <a:bodyPr/>
          <a:lstStyle/>
          <a:p>
            <a:pPr marL="0" indent="0">
              <a:buNone/>
            </a:pPr>
            <a:r>
              <a:rPr lang="zh-CN" altLang="en-US" b="1" dirty="0"/>
              <a:t>软件应用算法支持硬件加速：</a:t>
            </a:r>
          </a:p>
          <a:p>
            <a:r>
              <a:rPr lang="zh-CN" altLang="en-US" dirty="0"/>
              <a:t>软件架构调整，控制面和计算</a:t>
            </a:r>
            <a:r>
              <a:rPr lang="en-US" altLang="zh-CN" dirty="0"/>
              <a:t>/</a:t>
            </a:r>
            <a:r>
              <a:rPr lang="zh-CN" altLang="en-US" dirty="0"/>
              <a:t>数据面分开，并接口标准化；</a:t>
            </a:r>
          </a:p>
          <a:p>
            <a:r>
              <a:rPr lang="zh-CN" altLang="en-US" dirty="0"/>
              <a:t>加速硬件的资源触发，底层基础软件（编译器）自适应选择计算</a:t>
            </a:r>
            <a:r>
              <a:rPr lang="en-US" altLang="zh-CN" dirty="0"/>
              <a:t>/</a:t>
            </a:r>
            <a:r>
              <a:rPr lang="zh-CN" altLang="en-US" dirty="0"/>
              <a:t>数据；</a:t>
            </a:r>
          </a:p>
          <a:p>
            <a:r>
              <a:rPr lang="zh-CN" altLang="en-US" dirty="0"/>
              <a:t>数据输入</a:t>
            </a:r>
            <a:r>
              <a:rPr lang="en-US" altLang="zh-CN" dirty="0"/>
              <a:t>/</a:t>
            </a:r>
            <a:r>
              <a:rPr lang="zh-CN" altLang="en-US" dirty="0"/>
              <a:t>输出来源于软件，也可以来源于硬件，更多可以下沉到硬件独立传输计算；</a:t>
            </a:r>
          </a:p>
        </p:txBody>
      </p:sp>
      <p:pic>
        <p:nvPicPr>
          <p:cNvPr id="7" name="图片 6">
            <a:extLst>
              <a:ext uri="{FF2B5EF4-FFF2-40B4-BE49-F238E27FC236}">
                <a16:creationId xmlns:a16="http://schemas.microsoft.com/office/drawing/2014/main" id="{AAA35059-ADEF-E947-A330-404A517003FB}"/>
              </a:ext>
            </a:extLst>
          </p:cNvPr>
          <p:cNvPicPr>
            <a:picLocks noChangeAspect="1"/>
          </p:cNvPicPr>
          <p:nvPr/>
        </p:nvPicPr>
        <p:blipFill>
          <a:blip r:embed="rId2"/>
          <a:stretch>
            <a:fillRect/>
          </a:stretch>
        </p:blipFill>
        <p:spPr>
          <a:xfrm>
            <a:off x="3355181" y="3645024"/>
            <a:ext cx="5486400" cy="2311400"/>
          </a:xfrm>
          <a:prstGeom prst="rect">
            <a:avLst/>
          </a:prstGeom>
        </p:spPr>
      </p:pic>
    </p:spTree>
    <p:extLst>
      <p:ext uri="{BB962C8B-B14F-4D97-AF65-F5344CB8AC3E}">
        <p14:creationId xmlns:p14="http://schemas.microsoft.com/office/powerpoint/2010/main" val="321206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F01E1A-1FBD-3247-87A4-E905D1232DA0}"/>
              </a:ext>
            </a:extLst>
          </p:cNvPr>
          <p:cNvSpPr>
            <a:spLocks noGrp="1"/>
          </p:cNvSpPr>
          <p:nvPr>
            <p:ph type="title"/>
          </p:nvPr>
        </p:nvSpPr>
        <p:spPr/>
        <p:txBody>
          <a:bodyPr/>
          <a:lstStyle/>
          <a:p>
            <a:r>
              <a:rPr lang="en-US" altLang="zh-CN" dirty="0"/>
              <a:t>Summary</a:t>
            </a:r>
            <a:r>
              <a:rPr lang="zh-CN" altLang="en-US" dirty="0"/>
              <a:t>：软硬件共同定义，超异构开放生态</a:t>
            </a:r>
          </a:p>
        </p:txBody>
      </p:sp>
      <p:sp>
        <p:nvSpPr>
          <p:cNvPr id="3" name="内容占位符 2">
            <a:extLst>
              <a:ext uri="{FF2B5EF4-FFF2-40B4-BE49-F238E27FC236}">
                <a16:creationId xmlns:a16="http://schemas.microsoft.com/office/drawing/2014/main" id="{0A23B13C-D6B1-CB4C-B92D-A471E12EE11F}"/>
              </a:ext>
            </a:extLst>
          </p:cNvPr>
          <p:cNvSpPr>
            <a:spLocks noGrp="1"/>
          </p:cNvSpPr>
          <p:nvPr>
            <p:ph sz="half" idx="1"/>
          </p:nvPr>
        </p:nvSpPr>
        <p:spPr>
          <a:xfrm>
            <a:off x="623635" y="1412776"/>
            <a:ext cx="10963473" cy="2088232"/>
          </a:xfrm>
        </p:spPr>
        <p:txBody>
          <a:bodyPr/>
          <a:lstStyle/>
          <a:p>
            <a:pPr marL="0" indent="0">
              <a:buNone/>
            </a:pPr>
            <a:r>
              <a:rPr lang="zh-CN" altLang="en-US" sz="2400" b="1" dirty="0">
                <a:latin typeface="Gill Sans MT" panose="020B0502020104020203" pitchFamily="34" charset="0"/>
              </a:rPr>
              <a:t>极致性能优化的分层可编程体系架构：</a:t>
            </a:r>
            <a:endParaRPr lang="en-US" altLang="zh-CN" sz="2400" b="1" dirty="0">
              <a:latin typeface="Gill Sans MT" panose="020B0502020104020203" pitchFamily="34" charset="0"/>
            </a:endParaRPr>
          </a:p>
          <a:p>
            <a:r>
              <a:rPr lang="zh-CN" altLang="en-US" dirty="0">
                <a:latin typeface="Gill Sans MT" panose="020B0502020104020203" pitchFamily="34" charset="0"/>
              </a:rPr>
              <a:t>在超异构系统中，绝大部分计算交由给</a:t>
            </a:r>
            <a:r>
              <a:rPr lang="en-US" altLang="zh-CN" dirty="0">
                <a:latin typeface="Gill Sans MT" panose="020B0502020104020203" pitchFamily="34" charset="0"/>
              </a:rPr>
              <a:t>DSA</a:t>
            </a:r>
            <a:r>
              <a:rPr lang="zh-CN" altLang="en-US" dirty="0">
                <a:latin typeface="Gill Sans MT" panose="020B0502020104020203" pitchFamily="34" charset="0"/>
              </a:rPr>
              <a:t>进行极致计算，因此系统整体性能效率接近</a:t>
            </a:r>
            <a:r>
              <a:rPr lang="en-US" altLang="zh-CN" dirty="0">
                <a:latin typeface="Gill Sans MT" panose="020B0502020104020203" pitchFamily="34" charset="0"/>
              </a:rPr>
              <a:t>DSA</a:t>
            </a:r>
            <a:r>
              <a:rPr lang="zh-CN" altLang="en-US" dirty="0">
                <a:latin typeface="Gill Sans MT" panose="020B0502020104020203" pitchFamily="34" charset="0"/>
              </a:rPr>
              <a:t>；</a:t>
            </a:r>
          </a:p>
          <a:p>
            <a:r>
              <a:rPr lang="zh-CN" altLang="en-US" dirty="0">
                <a:latin typeface="Gill Sans MT" panose="020B0502020104020203" pitchFamily="34" charset="0"/>
              </a:rPr>
              <a:t>用户角度应用运行在</a:t>
            </a:r>
            <a:r>
              <a:rPr lang="en-US" altLang="zh-CN" dirty="0">
                <a:latin typeface="Gill Sans MT" panose="020B0502020104020203" pitchFamily="34" charset="0"/>
              </a:rPr>
              <a:t>CPU</a:t>
            </a:r>
            <a:r>
              <a:rPr lang="zh-CN" altLang="en-US" dirty="0">
                <a:latin typeface="Gill Sans MT" panose="020B0502020104020203" pitchFamily="34" charset="0"/>
              </a:rPr>
              <a:t>，开发者感知的是</a:t>
            </a:r>
            <a:r>
              <a:rPr lang="en-US" altLang="zh-CN" dirty="0">
                <a:latin typeface="Gill Sans MT" panose="020B0502020104020203" pitchFamily="34" charset="0"/>
              </a:rPr>
              <a:t>CPU</a:t>
            </a:r>
            <a:r>
              <a:rPr lang="zh-CN" altLang="en-US" dirty="0">
                <a:latin typeface="Gill Sans MT" panose="020B0502020104020203" pitchFamily="34" charset="0"/>
              </a:rPr>
              <a:t>可编程，通过操作系统和编译器区分异构；</a:t>
            </a:r>
            <a:endParaRPr lang="en-US" altLang="zh-CN" dirty="0">
              <a:latin typeface="Gill Sans MT" panose="020B0502020104020203" pitchFamily="34" charset="0"/>
            </a:endParaRPr>
          </a:p>
          <a:p>
            <a:r>
              <a:rPr lang="en-US" altLang="zh-CN" dirty="0">
                <a:latin typeface="Gill Sans MT" panose="020B0502020104020203" pitchFamily="34" charset="0"/>
              </a:rPr>
              <a:t>Chiplet</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超异构，系统规模数量级提升，使得整体超异构系统性能数量级提升；</a:t>
            </a:r>
          </a:p>
          <a:p>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DDAE3C1C-011E-A447-A443-981E42528994}"/>
              </a:ext>
            </a:extLst>
          </p:cNvPr>
          <p:cNvPicPr>
            <a:picLocks noChangeAspect="1"/>
          </p:cNvPicPr>
          <p:nvPr/>
        </p:nvPicPr>
        <p:blipFill>
          <a:blip r:embed="rId2"/>
          <a:stretch>
            <a:fillRect/>
          </a:stretch>
        </p:blipFill>
        <p:spPr>
          <a:xfrm>
            <a:off x="3146053" y="3501008"/>
            <a:ext cx="4608512" cy="2772170"/>
          </a:xfrm>
          <a:prstGeom prst="rect">
            <a:avLst/>
          </a:prstGeom>
        </p:spPr>
      </p:pic>
    </p:spTree>
    <p:extLst>
      <p:ext uri="{BB962C8B-B14F-4D97-AF65-F5344CB8AC3E}">
        <p14:creationId xmlns:p14="http://schemas.microsoft.com/office/powerpoint/2010/main" val="302801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179E2DD-9CB5-0243-9068-C21AA77B809A}"/>
              </a:ext>
            </a:extLst>
          </p:cNvPr>
          <p:cNvSpPr>
            <a:spLocks noGrp="1"/>
          </p:cNvSpPr>
          <p:nvPr>
            <p:ph type="title"/>
          </p:nvPr>
        </p:nvSpPr>
        <p:spPr/>
        <p:txBody>
          <a:bodyPr/>
          <a:lstStyle/>
          <a:p>
            <a:r>
              <a:rPr lang="en-US" altLang="zh-CN" dirty="0"/>
              <a:t>Summary</a:t>
            </a:r>
            <a:r>
              <a:rPr lang="zh-CN" altLang="en-US" dirty="0"/>
              <a:t>：体系异构、平台化、开放生态</a:t>
            </a:r>
          </a:p>
        </p:txBody>
      </p:sp>
      <p:sp>
        <p:nvSpPr>
          <p:cNvPr id="7" name="内容占位符 6">
            <a:extLst>
              <a:ext uri="{FF2B5EF4-FFF2-40B4-BE49-F238E27FC236}">
                <a16:creationId xmlns:a16="http://schemas.microsoft.com/office/drawing/2014/main" id="{ED09923C-509A-6448-B45F-494DDD87231B}"/>
              </a:ext>
            </a:extLst>
          </p:cNvPr>
          <p:cNvSpPr>
            <a:spLocks noGrp="1"/>
          </p:cNvSpPr>
          <p:nvPr>
            <p:ph sz="half" idx="1"/>
          </p:nvPr>
        </p:nvSpPr>
        <p:spPr>
          <a:xfrm>
            <a:off x="623635" y="1268760"/>
            <a:ext cx="10963473" cy="2813248"/>
          </a:xfrm>
        </p:spPr>
        <p:txBody>
          <a:bodyPr/>
          <a:lstStyle/>
          <a:p>
            <a:pPr marL="457200" indent="-457200">
              <a:buFont typeface="+mj-lt"/>
              <a:buAutoNum type="arabicPeriod"/>
            </a:pPr>
            <a:r>
              <a:rPr lang="zh-CN" altLang="en-US" b="1" dirty="0">
                <a:latin typeface="Gill Sans MT" panose="020B0502020104020203" pitchFamily="34" charset="0"/>
              </a:rPr>
              <a:t>超异构计算架构</a:t>
            </a:r>
            <a:r>
              <a:rPr lang="zh-CN" altLang="en-US" dirty="0">
                <a:latin typeface="Gill Sans MT" panose="020B0502020104020203" pitchFamily="34" charset="0"/>
              </a:rPr>
              <a:t>：</a:t>
            </a:r>
            <a:r>
              <a:rPr lang="en-US" altLang="zh-CN" dirty="0">
                <a:latin typeface="Gill Sans MT" panose="020B0502020104020203" pitchFamily="34" charset="0"/>
              </a:rPr>
              <a:t>CPU+GPU+FPGA+DSA</a:t>
            </a:r>
            <a:r>
              <a:rPr lang="zh-CN" altLang="en-US" dirty="0">
                <a:latin typeface="Gill Sans MT" panose="020B0502020104020203" pitchFamily="34" charset="0"/>
              </a:rPr>
              <a:t> 多架构处理器组成的超异构计算。目标是接近</a:t>
            </a:r>
            <a:r>
              <a:rPr lang="en-US" altLang="zh-CN" dirty="0">
                <a:latin typeface="Gill Sans MT" panose="020B0502020104020203" pitchFamily="34" charset="0"/>
              </a:rPr>
              <a:t>CPU</a:t>
            </a:r>
            <a:r>
              <a:rPr lang="zh-CN" altLang="en-US" dirty="0">
                <a:latin typeface="Gill Sans MT" panose="020B0502020104020203" pitchFamily="34" charset="0"/>
              </a:rPr>
              <a:t>的灵活性，接近</a:t>
            </a:r>
            <a:r>
              <a:rPr lang="en-US" altLang="zh-CN" dirty="0">
                <a:latin typeface="Gill Sans MT" panose="020B0502020104020203" pitchFamily="34" charset="0"/>
              </a:rPr>
              <a:t>ASIC</a:t>
            </a:r>
            <a:r>
              <a:rPr lang="zh-CN" altLang="en-US" dirty="0">
                <a:latin typeface="Gill Sans MT" panose="020B0502020104020203" pitchFamily="34" charset="0"/>
              </a:rPr>
              <a:t>的性能效率，实现不影响开发效率下的数量级整体性能提升。</a:t>
            </a:r>
          </a:p>
          <a:p>
            <a:pPr marL="457200" indent="-457200">
              <a:buFont typeface="+mj-lt"/>
              <a:buAutoNum type="arabicPeriod"/>
            </a:pPr>
            <a:r>
              <a:rPr lang="zh-CN" altLang="en-US" b="1" dirty="0">
                <a:latin typeface="Gill Sans MT" panose="020B0502020104020203" pitchFamily="34" charset="0"/>
              </a:rPr>
              <a:t>平台化 </a:t>
            </a:r>
            <a:r>
              <a:rPr lang="en-US" altLang="zh-CN" b="1" dirty="0">
                <a:latin typeface="Gill Sans MT" panose="020B0502020104020203" pitchFamily="34" charset="0"/>
              </a:rPr>
              <a:t>&amp;</a:t>
            </a:r>
            <a:r>
              <a:rPr lang="zh-CN" altLang="en-US" b="1" dirty="0">
                <a:latin typeface="Gill Sans MT" panose="020B0502020104020203" pitchFamily="34" charset="0"/>
              </a:rPr>
              <a:t> 可编程：</a:t>
            </a:r>
            <a:r>
              <a:rPr lang="zh-CN" altLang="en-US" dirty="0">
                <a:latin typeface="Gill Sans MT" panose="020B0502020104020203" pitchFamily="34" charset="0"/>
              </a:rPr>
              <a:t>目标软件定义一切，硬件加速一切。完全可软件编程的硬件加速平台，完全由软件编程决定业务逻辑。足够通用性，满足多场景、多用户需求，满足业务演进。</a:t>
            </a:r>
          </a:p>
          <a:p>
            <a:pPr marL="457200" indent="-457200">
              <a:buFont typeface="+mj-lt"/>
              <a:buAutoNum type="arabicPeriod"/>
            </a:pPr>
            <a:r>
              <a:rPr lang="zh-CN" altLang="en-US" b="1" dirty="0">
                <a:latin typeface="Gill Sans MT" panose="020B0502020104020203" pitchFamily="34" charset="0"/>
              </a:rPr>
              <a:t>建立标准 </a:t>
            </a:r>
            <a:r>
              <a:rPr lang="en-US" altLang="zh-CN" b="1" dirty="0">
                <a:latin typeface="Gill Sans MT" panose="020B0502020104020203" pitchFamily="34" charset="0"/>
              </a:rPr>
              <a:t>&amp;</a:t>
            </a:r>
            <a:r>
              <a:rPr lang="zh-CN" altLang="en-US" b="1" dirty="0">
                <a:latin typeface="Gill Sans MT" panose="020B0502020104020203" pitchFamily="34" charset="0"/>
              </a:rPr>
              <a:t> 开放生态：</a:t>
            </a:r>
            <a:r>
              <a:rPr lang="zh-CN" altLang="en-US" dirty="0">
                <a:latin typeface="Gill Sans MT" panose="020B0502020104020203" pitchFamily="34" charset="0"/>
              </a:rPr>
              <a:t>架构</a:t>
            </a:r>
            <a:r>
              <a:rPr lang="en-US" altLang="zh-CN" dirty="0">
                <a:latin typeface="Gill Sans MT" panose="020B0502020104020203" pitchFamily="34" charset="0"/>
              </a:rPr>
              <a:t>/</a:t>
            </a:r>
            <a:r>
              <a:rPr lang="zh-CN" altLang="en-US" dirty="0">
                <a:latin typeface="Gill Sans MT" panose="020B0502020104020203" pitchFamily="34" charset="0"/>
              </a:rPr>
              <a:t>接口标准的开放，持续演进，拥抱开源开放的生态，支持云原生、云网边端融合，实现用户无（硬件</a:t>
            </a:r>
            <a:r>
              <a:rPr lang="en-US" altLang="zh-CN" dirty="0">
                <a:latin typeface="Gill Sans MT" panose="020B0502020104020203" pitchFamily="34" charset="0"/>
              </a:rPr>
              <a:t>/</a:t>
            </a:r>
            <a:r>
              <a:rPr lang="zh-CN" altLang="en-US" dirty="0">
                <a:latin typeface="Gill Sans MT" panose="020B0502020104020203" pitchFamily="34" charset="0"/>
              </a:rPr>
              <a:t>框架等）等平台依赖。</a:t>
            </a:r>
          </a:p>
        </p:txBody>
      </p:sp>
      <p:pic>
        <p:nvPicPr>
          <p:cNvPr id="5" name="图片 4">
            <a:extLst>
              <a:ext uri="{FF2B5EF4-FFF2-40B4-BE49-F238E27FC236}">
                <a16:creationId xmlns:a16="http://schemas.microsoft.com/office/drawing/2014/main" id="{1AE926C0-0FB5-4747-8BD7-7AA4CC8F3DA1}"/>
              </a:ext>
            </a:extLst>
          </p:cNvPr>
          <p:cNvPicPr>
            <a:picLocks noChangeAspect="1"/>
          </p:cNvPicPr>
          <p:nvPr/>
        </p:nvPicPr>
        <p:blipFill>
          <a:blip r:embed="rId2"/>
          <a:stretch>
            <a:fillRect/>
          </a:stretch>
        </p:blipFill>
        <p:spPr>
          <a:xfrm>
            <a:off x="3434085" y="4096951"/>
            <a:ext cx="4102100" cy="2438400"/>
          </a:xfrm>
          <a:prstGeom prst="rect">
            <a:avLst/>
          </a:prstGeom>
        </p:spPr>
      </p:pic>
    </p:spTree>
    <p:extLst>
      <p:ext uri="{BB962C8B-B14F-4D97-AF65-F5344CB8AC3E}">
        <p14:creationId xmlns:p14="http://schemas.microsoft.com/office/powerpoint/2010/main" val="380991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latin typeface="Gill Sans MT" panose="020B0502020104020203" pitchFamily="34" charset="0"/>
              </a:rPr>
              <a:t>https://</a:t>
            </a:r>
            <a:r>
              <a:rPr kumimoji="1" lang="en-US" altLang="zh-CN" sz="1400" u="sng" dirty="0" err="1">
                <a:latin typeface="Gill Sans MT" panose="020B0502020104020203" pitchFamily="34" charset="0"/>
              </a:rPr>
              <a:t>www.youtube.com</a:t>
            </a:r>
            <a:r>
              <a:rPr kumimoji="1" lang="en-US" altLang="zh-CN" sz="1400" u="sng" dirty="0">
                <a:latin typeface="Gill Sans MT" panose="020B0502020104020203" pitchFamily="34" charset="0"/>
              </a:rPr>
              <a:t>/</a:t>
            </a:r>
            <a:r>
              <a:rPr kumimoji="1" lang="en-US" altLang="zh-CN" sz="1400" u="sng" dirty="0" err="1">
                <a:latin typeface="Gill Sans MT" panose="020B0502020104020203" pitchFamily="34" charset="0"/>
              </a:rPr>
              <a:t>watch?v</a:t>
            </a:r>
            <a:r>
              <a:rPr kumimoji="1" lang="en-US" altLang="zh-CN" sz="1400" u="sng" dirty="0">
                <a:latin typeface="Gill Sans MT" panose="020B0502020104020203" pitchFamily="34" charset="0"/>
              </a:rPr>
              <a:t>=kFT54hO1X8M </a:t>
            </a:r>
          </a:p>
          <a:p>
            <a:pPr marL="457200" indent="-457200">
              <a:buSzPct val="100000"/>
              <a:buFont typeface="+mj-lt"/>
              <a:buAutoNum type="arabicPeriod"/>
            </a:pPr>
            <a:r>
              <a:rPr kumimoji="1" lang="en-US" altLang="zh-CN" sz="1400" u="sng" dirty="0">
                <a:latin typeface="Gill Sans MT" panose="020B0502020104020203" pitchFamily="34" charset="0"/>
                <a:hlinkClick r:id="rId2"/>
              </a:rPr>
              <a:t>https://www.youtube.com/watch?v=4HgShra-KnY</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3"/>
              </a:rPr>
              <a:t>https://www.youtube.com/watch?v=NJVcsvQ30AQ&amp;t=369s</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4"/>
              </a:rPr>
              <a:t>https://www.nextbigfuture.com/2021/03/nvidia-drive-uses-1000-watts-but-tesla-hw3-fsd-chip-uses-36-watts.html</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5"/>
              </a:rPr>
              <a:t>https://en.wikichip.org/wiki/tesla_(car_company)/fsd_chip</a:t>
            </a:r>
            <a:endParaRPr kumimoji="1" lang="en-US" altLang="zh-CN" sz="1400" u="sng" dirty="0">
              <a:latin typeface="Gill Sans MT" panose="020B0502020104020203" pitchFamily="34" charset="0"/>
            </a:endParaRPr>
          </a:p>
          <a:p>
            <a:pPr marL="457200" indent="-457200">
              <a:buSzPct val="100000"/>
              <a:buFont typeface="+mj-lt"/>
              <a:buAutoNum type="arabicPeriod"/>
            </a:pPr>
            <a:endParaRPr kumimoji="1" lang="zh-CN" altLang="en-US" sz="1400" u="sng" dirty="0">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F4824E-F327-3A45-8463-373F8BED3DFB}"/>
              </a:ext>
            </a:extLst>
          </p:cNvPr>
          <p:cNvPicPr>
            <a:picLocks noChangeAspect="1"/>
          </p:cNvPicPr>
          <p:nvPr/>
        </p:nvPicPr>
        <p:blipFill>
          <a:blip r:embed="rId2"/>
          <a:stretch>
            <a:fillRect/>
          </a:stretch>
        </p:blipFill>
        <p:spPr>
          <a:xfrm>
            <a:off x="2288381" y="609600"/>
            <a:ext cx="7620000" cy="5638800"/>
          </a:xfrm>
          <a:prstGeom prst="rect">
            <a:avLst/>
          </a:prstGeom>
        </p:spPr>
      </p:pic>
    </p:spTree>
    <p:extLst>
      <p:ext uri="{BB962C8B-B14F-4D97-AF65-F5344CB8AC3E}">
        <p14:creationId xmlns:p14="http://schemas.microsoft.com/office/powerpoint/2010/main" val="402735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en-US" altLang="zh-CN" sz="9600" dirty="0"/>
              <a:t>AI</a:t>
            </a:r>
            <a:r>
              <a:rPr lang="zh-CN" altLang="en-US" sz="9600" dirty="0"/>
              <a:t> 芯片发展</a:t>
            </a:r>
          </a:p>
        </p:txBody>
      </p:sp>
    </p:spTree>
    <p:extLst>
      <p:ext uri="{BB962C8B-B14F-4D97-AF65-F5344CB8AC3E}">
        <p14:creationId xmlns:p14="http://schemas.microsoft.com/office/powerpoint/2010/main" val="34778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BABD-840D-9142-A585-2C30DAD21635}"/>
              </a:ext>
            </a:extLst>
          </p:cNvPr>
          <p:cNvSpPr>
            <a:spLocks noGrp="1"/>
          </p:cNvSpPr>
          <p:nvPr>
            <p:ph type="title"/>
          </p:nvPr>
        </p:nvSpPr>
        <p:spPr/>
        <p:txBody>
          <a:bodyPr/>
          <a:lstStyle/>
          <a:p>
            <a:r>
              <a:rPr lang="en-US" altLang="zh-CN" dirty="0"/>
              <a:t>AI</a:t>
            </a:r>
            <a:r>
              <a:rPr lang="zh-CN" altLang="en-US" dirty="0"/>
              <a:t>芯片算力三阶段</a:t>
            </a:r>
            <a:endParaRPr kumimoji="1" lang="zh-CN" altLang="en-US" dirty="0"/>
          </a:p>
        </p:txBody>
      </p:sp>
      <p:sp>
        <p:nvSpPr>
          <p:cNvPr id="6" name="内容占位符 5">
            <a:extLst>
              <a:ext uri="{FF2B5EF4-FFF2-40B4-BE49-F238E27FC236}">
                <a16:creationId xmlns:a16="http://schemas.microsoft.com/office/drawing/2014/main" id="{42B37ACD-DA34-0146-819B-A898BB409B63}"/>
              </a:ext>
            </a:extLst>
          </p:cNvPr>
          <p:cNvSpPr>
            <a:spLocks noGrp="1"/>
          </p:cNvSpPr>
          <p:nvPr>
            <p:ph sz="half" idx="1"/>
          </p:nvPr>
        </p:nvSpPr>
        <p:spPr/>
        <p:txBody>
          <a:bodyPr/>
          <a:lstStyle/>
          <a:p>
            <a:pPr marL="457200" indent="-457200">
              <a:buFont typeface="+mj-lt"/>
              <a:buAutoNum type="arabicPeriod"/>
            </a:pPr>
            <a:r>
              <a:rPr lang="zh-CN" altLang="en-US" sz="2400" dirty="0">
                <a:latin typeface="Gill Sans MT" panose="020B0502020104020203" pitchFamily="34" charset="0"/>
              </a:rPr>
              <a:t>第一阶段：芯片算力不足，神经网络没有被受到重视；</a:t>
            </a:r>
          </a:p>
          <a:p>
            <a:pPr marL="457200" indent="-457200">
              <a:buFont typeface="+mj-lt"/>
              <a:buAutoNum type="arabicPeriod"/>
            </a:pPr>
            <a:r>
              <a:rPr lang="zh-CN" altLang="en-US" sz="2400" dirty="0">
                <a:latin typeface="Gill Sans MT" panose="020B0502020104020203" pitchFamily="34" charset="0"/>
              </a:rPr>
              <a:t>第二阶段：</a:t>
            </a:r>
            <a:r>
              <a:rPr lang="en-US" altLang="zh-CN" sz="2400" dirty="0">
                <a:latin typeface="Gill Sans MT" panose="020B0502020104020203" pitchFamily="34" charset="0"/>
              </a:rPr>
              <a:t>CPU</a:t>
            </a:r>
            <a:r>
              <a:rPr lang="zh-CN" altLang="en-US" sz="2400" dirty="0">
                <a:latin typeface="Gill Sans MT" panose="020B0502020104020203" pitchFamily="34" charset="0"/>
              </a:rPr>
              <a:t> 算力大幅提升，但仍然无法满足神经网络增长需求；</a:t>
            </a:r>
          </a:p>
          <a:p>
            <a:pPr marL="457200" indent="-457200">
              <a:buFont typeface="+mj-lt"/>
              <a:buAutoNum type="arabicPeriod"/>
            </a:pPr>
            <a:r>
              <a:rPr lang="zh-CN" altLang="en-US" sz="2400" dirty="0">
                <a:latin typeface="Gill Sans MT" panose="020B0502020104020203" pitchFamily="34" charset="0"/>
              </a:rPr>
              <a:t>第三阶段：</a:t>
            </a:r>
            <a:r>
              <a:rPr lang="en-US" altLang="zh-CN" sz="2400" dirty="0">
                <a:latin typeface="Gill Sans MT" panose="020B0502020104020203" pitchFamily="34" charset="0"/>
              </a:rPr>
              <a:t>GPU</a:t>
            </a:r>
            <a:r>
              <a:rPr lang="zh-CN" altLang="en-US" sz="2400" dirty="0">
                <a:latin typeface="Gill Sans MT" panose="020B0502020104020203" pitchFamily="34" charset="0"/>
              </a:rPr>
              <a:t> 和</a:t>
            </a:r>
            <a:r>
              <a:rPr lang="en-US" altLang="zh-CN" sz="2400" dirty="0">
                <a:latin typeface="Gill Sans MT" panose="020B0502020104020203" pitchFamily="34" charset="0"/>
              </a:rPr>
              <a:t>AI</a:t>
            </a:r>
            <a:r>
              <a:rPr lang="zh-CN" altLang="en-US" sz="2400" dirty="0">
                <a:latin typeface="Gill Sans MT" panose="020B0502020104020203" pitchFamily="34" charset="0"/>
              </a:rPr>
              <a:t>芯片新架构推动人工智能快速落地；</a:t>
            </a:r>
          </a:p>
        </p:txBody>
      </p:sp>
    </p:spTree>
    <p:extLst>
      <p:ext uri="{BB962C8B-B14F-4D97-AF65-F5344CB8AC3E}">
        <p14:creationId xmlns:p14="http://schemas.microsoft.com/office/powerpoint/2010/main" val="238081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BABD-840D-9142-A585-2C30DAD21635}"/>
              </a:ext>
            </a:extLst>
          </p:cNvPr>
          <p:cNvSpPr>
            <a:spLocks noGrp="1"/>
          </p:cNvSpPr>
          <p:nvPr>
            <p:ph type="title"/>
          </p:nvPr>
        </p:nvSpPr>
        <p:spPr/>
        <p:txBody>
          <a:bodyPr/>
          <a:lstStyle/>
          <a:p>
            <a:r>
              <a:rPr lang="en-US" altLang="zh-CN" dirty="0"/>
              <a:t>AI</a:t>
            </a:r>
            <a:r>
              <a:rPr lang="zh-CN" altLang="en-US" dirty="0"/>
              <a:t>芯片算力三阶段</a:t>
            </a:r>
            <a:endParaRPr kumimoji="1" lang="zh-CN" altLang="en-US" dirty="0"/>
          </a:p>
        </p:txBody>
      </p:sp>
      <p:sp>
        <p:nvSpPr>
          <p:cNvPr id="3" name="内容占位符 2">
            <a:extLst>
              <a:ext uri="{FF2B5EF4-FFF2-40B4-BE49-F238E27FC236}">
                <a16:creationId xmlns:a16="http://schemas.microsoft.com/office/drawing/2014/main" id="{943C817F-5ADF-E246-ADEB-3B2FF7A007B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25D2F8B-704D-C24B-A426-5364CDF8605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1084CC2-D499-6045-B28A-895F8B799297}"/>
              </a:ext>
            </a:extLst>
          </p:cNvPr>
          <p:cNvPicPr>
            <a:picLocks noChangeAspect="1"/>
          </p:cNvPicPr>
          <p:nvPr/>
        </p:nvPicPr>
        <p:blipFill>
          <a:blip r:embed="rId2"/>
          <a:stretch>
            <a:fillRect/>
          </a:stretch>
        </p:blipFill>
        <p:spPr>
          <a:xfrm>
            <a:off x="1666112" y="1188094"/>
            <a:ext cx="8496944" cy="5140651"/>
          </a:xfrm>
          <a:prstGeom prst="rect">
            <a:avLst/>
          </a:prstGeom>
        </p:spPr>
      </p:pic>
    </p:spTree>
    <p:extLst>
      <p:ext uri="{BB962C8B-B14F-4D97-AF65-F5344CB8AC3E}">
        <p14:creationId xmlns:p14="http://schemas.microsoft.com/office/powerpoint/2010/main" val="185174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异构与超异构场景</a:t>
            </a:r>
          </a:p>
        </p:txBody>
      </p:sp>
    </p:spTree>
    <p:extLst>
      <p:ext uri="{BB962C8B-B14F-4D97-AF65-F5344CB8AC3E}">
        <p14:creationId xmlns:p14="http://schemas.microsoft.com/office/powerpoint/2010/main" val="307469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33540</TotalTime>
  <Words>2410</Words>
  <Application>Microsoft Macintosh PowerPoint</Application>
  <PresentationFormat>自定义</PresentationFormat>
  <Paragraphs>148</Paragraphs>
  <Slides>48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48</vt:i4>
      </vt:variant>
    </vt:vector>
  </HeadingPairs>
  <TitlesOfParts>
    <vt:vector size="67"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计算机架构的新黄金时代</vt:lpstr>
      <vt:lpstr>编译器的黄金时代</vt:lpstr>
      <vt:lpstr>PowerPoint 演示文稿</vt:lpstr>
      <vt:lpstr>AI 芯片发展</vt:lpstr>
      <vt:lpstr>AI芯片算力三阶段</vt:lpstr>
      <vt:lpstr>AI芯片算力三阶段</vt:lpstr>
      <vt:lpstr>异构与超异构场景</vt:lpstr>
      <vt:lpstr>PowerPoint 演示文稿</vt:lpstr>
      <vt:lpstr>特斯拉 HW3 FSD 芯片</vt:lpstr>
      <vt:lpstr>特斯拉 HW3 FSD 芯片</vt:lpstr>
      <vt:lpstr>特斯拉 HW3 FSD 芯片</vt:lpstr>
      <vt:lpstr>计算体系 迎来异构</vt:lpstr>
      <vt:lpstr>异构计算的出现</vt:lpstr>
      <vt:lpstr>CPU 与 GPU 的异构工作流程 Workflow</vt:lpstr>
      <vt:lpstr>CPU 与 GPU 的异构工作流程 Workflow</vt:lpstr>
      <vt:lpstr>AISC</vt:lpstr>
      <vt:lpstr>ASIC</vt:lpstr>
      <vt:lpstr>ASIC</vt:lpstr>
      <vt:lpstr>从CPU到ASIC，架构越来越碎片化</vt:lpstr>
      <vt:lpstr>从CPU到ASIC，架构越来越碎片化</vt:lpstr>
      <vt:lpstr>异构计算的问题</vt:lpstr>
      <vt:lpstr>异构计算的问题</vt:lpstr>
      <vt:lpstr>从异构到超异构</vt:lpstr>
      <vt:lpstr>why now ?</vt:lpstr>
      <vt:lpstr>计算架构演进</vt:lpstr>
      <vt:lpstr>异构计算的发展</vt:lpstr>
      <vt:lpstr>从异构并行，走向超异构并行</vt:lpstr>
      <vt:lpstr>超异构计算</vt:lpstr>
      <vt:lpstr>基础特征</vt:lpstr>
      <vt:lpstr>超异构 挑战与思考</vt:lpstr>
      <vt:lpstr>超异构的软件层</vt:lpstr>
      <vt:lpstr>Question?</vt:lpstr>
      <vt:lpstr>开放生态、接入社区</vt:lpstr>
      <vt:lpstr>Question?</vt:lpstr>
      <vt:lpstr>计算机架构的新黄金时代</vt:lpstr>
      <vt:lpstr>编译器的黄金时代</vt:lpstr>
      <vt:lpstr>Hardware vs Software define</vt:lpstr>
      <vt:lpstr>Hardware vs Software define</vt:lpstr>
      <vt:lpstr>计算体系 vs 编译体系</vt:lpstr>
      <vt:lpstr>计算资源中心化，提升算力利用率</vt:lpstr>
      <vt:lpstr>计算资源中心化，提升算力利用率</vt:lpstr>
      <vt:lpstr>Summary：软硬件共同定义，超异构开放生态 </vt:lpstr>
      <vt:lpstr>Summary：软硬件共同定义，超异构开放生态</vt:lpstr>
      <vt:lpstr>Summary：体系异构、平台化、开放生态</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5733</cp:revision>
  <dcterms:created xsi:type="dcterms:W3CDTF">2015-01-14T10:38:57Z</dcterms:created>
  <dcterms:modified xsi:type="dcterms:W3CDTF">2023-03-24T04:46:45Z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